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Lst>
  <p:sldSz cy="5143500" cx="9144000"/>
  <p:notesSz cx="6858000" cy="9144000"/>
  <p:embeddedFontLst>
    <p:embeddedFont>
      <p:font typeface="Raleway"/>
      <p:regular r:id="rId245"/>
      <p:bold r:id="rId246"/>
      <p:italic r:id="rId247"/>
      <p:boldItalic r:id="rId248"/>
    </p:embeddedFont>
    <p:embeddedFont>
      <p:font typeface="Lato"/>
      <p:regular r:id="rId249"/>
      <p:bold r:id="rId250"/>
      <p:italic r:id="rId251"/>
      <p:boldItalic r:id="rId2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1E72A1-1724-4139-9AEA-C8C7DCC8F19E}">
  <a:tblStyle styleId="{641E72A1-1724-4139-9AEA-C8C7DCC8F1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252" Type="http://schemas.openxmlformats.org/officeDocument/2006/relationships/font" Target="fonts/Lato-boldItalic.fntdata"/><Relationship Id="rId130" Type="http://schemas.openxmlformats.org/officeDocument/2006/relationships/slide" Target="slides/slide124.xml"/><Relationship Id="rId251" Type="http://schemas.openxmlformats.org/officeDocument/2006/relationships/font" Target="fonts/Lato-italic.fntdata"/><Relationship Id="rId250" Type="http://schemas.openxmlformats.org/officeDocument/2006/relationships/font" Target="fonts/Lato-bold.fntdata"/><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Lato-regular.fntdata"/><Relationship Id="rId127" Type="http://schemas.openxmlformats.org/officeDocument/2006/relationships/slide" Target="slides/slide121.xml"/><Relationship Id="rId248" Type="http://schemas.openxmlformats.org/officeDocument/2006/relationships/font" Target="fonts/Raleway-boldItalic.fntdata"/><Relationship Id="rId126" Type="http://schemas.openxmlformats.org/officeDocument/2006/relationships/slide" Target="slides/slide120.xml"/><Relationship Id="rId247" Type="http://schemas.openxmlformats.org/officeDocument/2006/relationships/font" Target="fonts/Raleway-italic.fntdata"/><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font" Target="fonts/Raleway-bold.fntdata"/><Relationship Id="rId124" Type="http://schemas.openxmlformats.org/officeDocument/2006/relationships/slide" Target="slides/slide118.xml"/><Relationship Id="rId245" Type="http://schemas.openxmlformats.org/officeDocument/2006/relationships/font" Target="fonts/Raleway-regular.fntdata"/><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0aa56cc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0aa56cc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2fb43f7e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2fb43f7e2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2fb43f7e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2fb43f7e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20aa56cc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20aa56cc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2fb43f7e2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2fb43f7e2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2fb43f7e2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2fb43f7e2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2fb43f7e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2fb43f7e2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20aa56cc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20aa56cc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2fb43f7e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2fb43f7e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2fb43f7e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2fb43f7e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2fb43f7e2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2fb43f7e2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0aa56c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20aa56c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2fb43f7e2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2fb43f7e2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2b7f8907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2b7f8907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2fb43f7e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2fb43f7e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2fb43f7e2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a2fb43f7e2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2fb43f7e2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2fb43f7e2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2fb43f7e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2fb43f7e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2fb43f7e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2fb43f7e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aa56cc7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aa56cc7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2fb43f7e2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2fb43f7e2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2fb43f7e2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2fb43f7e2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20aa56cc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20aa56cc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2fb43f7e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2fb43f7e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20aa56cc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20aa56cc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2b7f8907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2b7f8907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b7f8907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b7f8907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2b7f890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2b7f890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2b7f8907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2b7f8907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2b7f8907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a2b7f8907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2b7f890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2b7f890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2b7f8907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2b7f8907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a2b7f8907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a2b7f8907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20aa56c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20aa56c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2b7f8907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2b7f8907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2b7f8907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a2b7f8907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2b7f8907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2b7f8907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2b7f8907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a2b7f8907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2b7f8907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2b7f8907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2b7f8907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2b7f8907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2b7f890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a2b7f890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2b7f8907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2b7f8907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2b7f8907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2b7f8907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b7f8907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b7f8907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0aa56cc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0aa56cc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2b7f8907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2b7f8907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2b7f8907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2b7f8907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2fb43f7e2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2fb43f7e2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a2fb43f7e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a2fb43f7e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fb43f7e2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fb43f7e2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2fb43f7e2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2fb43f7e2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2fb43f7e2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2fb43f7e2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2fb43f7e2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2fb43f7e2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2fb43f7e2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2fb43f7e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2fb43f7e2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a2fb43f7e2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0aa56c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0aa56c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2fb43f7e2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2fb43f7e2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2b7f8907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2b7f8907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2b7f8907c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a2b7f8907c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2fb43f7e2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2fb43f7e2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2fb43f7e2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2fb43f7e2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2fb43f7e2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2fb43f7e2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2fb43f7e2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2fb43f7e2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2fb43f7e2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2fb43f7e2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2b7f8907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2b7f8907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2b7f890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2b7f890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20aa56cc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20aa56cc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2fb43f7e2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2fb43f7e2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2b7f8907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2b7f8907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ce084c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ce084c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ce084c3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ce084c3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ce084c3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ce084c3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ce084c32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ace084c32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ce084c3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ce084c3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ace084c3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ace084c3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2fb43f7e2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2fb43f7e2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2b7f8907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a2b7f8907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0aa56cc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0aa56cc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ce084c3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ce084c3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ace084c32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ace084c32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ce084c3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ce084c3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a2fb43f7e2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a2fb43f7e2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2b7f8907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2b7f8907c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ce084c32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ce084c3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b7f8907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b7f8907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2b7f8907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2b7f8907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ce084c32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ce084c32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ce084c32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ce084c32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0aa56c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0aa56c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ce084c32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ce084c32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ce084c32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ce084c32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ce084c32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ce084c32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ce084c32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ce084c32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ce084c32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ce084c32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2b7f890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2b7f890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2b7f8907c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2b7f8907c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ce084c32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ce084c32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ce084c32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ce084c32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ce084c32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ce084c32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20aa56cc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20aa56cc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ace084c32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ace084c32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ace084c32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ace084c32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ce084c32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ce084c32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a2fb43f7e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a2fb43f7e2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2b7f8907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2b7f8907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ce084c32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ce084c32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ce084c3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ce084c3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ce084c327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ace084c327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ce084c32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ce084c32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ace084c32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ace084c32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53f632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53f632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0aa56cc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0aa56cc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ce084c32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ce084c32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ce084c327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ce084c32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ce084c327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ace084c327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ce084c32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ce084c32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ce084c32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ce084c32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ce084c327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ce084c327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ce084c32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ce084c327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ce084c32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ce084c32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ce084c327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ce084c327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ce084c327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ce084c32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0aa56cc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0aa56cc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ce084c327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ce084c327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ce084c32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ce084c32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ce084c327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ce084c327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fb43f7e2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fb43f7e2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2fb43f7e2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2fb43f7e2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2fb43f7e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2fb43f7e2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2fb43f7e2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2fb43f7e2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2fb43f7e2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2fb43f7e2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2fb43f7e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2fb43f7e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2fb43f7e2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2fb43f7e2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0aa56cc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0aa56cc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2fb43f7e2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2fb43f7e2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2fb43f7e2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2fb43f7e2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2fb43f7e2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2fb43f7e2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2fb43f7e2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2fb43f7e2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ce084c327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ce084c327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ce084c327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ce084c327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2b7f8907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2b7f8907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a2b7f8907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a2b7f8907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ce084c32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ce084c32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ce084c32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ce084c32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b7f890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b7f890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ce084c327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ce084c327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ce084c327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ce084c327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ace084c327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ace084c327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ce084c327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ce084c327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e084c32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e084c32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ce084c327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ce084c327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ce084c32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ce084c32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20aa56cc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20aa56cc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20aa56c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20aa56c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b7f890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b7f890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2b7f890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2b7f890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2b7f890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2b7f890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2b7f890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2b7f890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2b7f890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2b7f890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20aa56cc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0aa56cc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853f632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53f632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20aa56cc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20aa56cc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0aa56cc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0aa56cc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20aa56cc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20aa56cc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20aa56cc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0aa56cc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2fb43f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2fb43f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fb43f7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2fb43f7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20aa56cc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20aa56cc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b7f890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b7f890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2b7f89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2b7f89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2b7f890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2b7f890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0aa56c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0aa56c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2b7f89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2b7f890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2b7f890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2b7f890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2b7f890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2b7f890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b7f8907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b7f8907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2b7f890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2b7f890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0aa56cc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20aa56cc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fb43f7e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fb43f7e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2fb43f7e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2fb43f7e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2fb43f7e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2fb43f7e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20aa56cc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20aa56cc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0aa56c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0aa56c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b7f890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b7f890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2b7f890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2b7f890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20aa56cc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20aa56cc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2fb43f7e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2fb43f7e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2fb43f7e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2fb43f7e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2fb43f7e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2fb43f7e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b7f8907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b7f8907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2b7f8907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2b7f8907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2b7f890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2b7f890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2b7f8907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2b7f8907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0aa56c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0aa56c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2b7f89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2b7f89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b7f8907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b7f8907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b7f8907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2b7f8907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2b7f8907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2b7f8907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2b7f8907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2b7f8907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2b7f8907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2b7f8907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2b7f890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2b7f890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2b7f8907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2b7f8907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b7f8907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b7f8907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2b7f8907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2b7f8907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20aa56cc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20aa56cc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2b7f8907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2b7f8907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2b7f8907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2b7f8907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2b7f8907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2b7f8907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20aa56cc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20aa56cc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2fb43f7e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2fb43f7e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2fb43f7e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2fb43f7e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2fb43f7e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2fb43f7e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2fb43f7e2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2fb43f7e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20aa56c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20aa56c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2fb43f7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2fb43f7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20aa56c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20aa56c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2fb43f7e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2fb43f7e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2fb43f7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2fb43f7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20aa56cc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20aa56cc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2fb43f7e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2fb43f7e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2fb43f7e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2fb43f7e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20aa56cc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20aa56cc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2fb43f7e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2fb43f7e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2fb43f7e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2fb43f7e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2fb43f7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2fb43f7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2b7f8907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2b7f8907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20aa56c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20aa56c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0aa56cc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20aa56cc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2fb43f7e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2fb43f7e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2fb43f7e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2fb43f7e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fb43f7e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2fb43f7e2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2fb43f7e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2fb43f7e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20aa56cc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20aa56cc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2fb43f7e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2fb43f7e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a2fb43f7e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a2fb43f7e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20aa56cc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20aa56cc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2fb43f7e2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2fb43f7e2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5.pn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8.png"/><Relationship Id="rId4" Type="http://schemas.openxmlformats.org/officeDocument/2006/relationships/image" Target="../media/image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www.php.net/manual/en/language.oop5.magic.php"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s://www.php.net/manual/en/language.oop5.magic.php"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8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93.png"/><Relationship Id="rId4" Type="http://schemas.openxmlformats.org/officeDocument/2006/relationships/image" Target="../media/image8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9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92.png"/><Relationship Id="rId4" Type="http://schemas.openxmlformats.org/officeDocument/2006/relationships/image" Target="../media/image9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8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www.php.net/manual/en/dateinterval.construct.php"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8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hyperlink" Target="https://www.php.net/manual/en/datetime.format.ph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9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0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0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0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www.php.net/manual/en/pcre.pattern.php"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www.php.net/manual/en/ref.pcre.ph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0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0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hyperlink" Target="https://www.php.net/manual/en/book.reflection.php"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0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php-pemula-sampai-mahir/?referralCode=FB1EE79284AE417D17C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 Id="rId4"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
        <p:nvSpPr>
          <p:cNvPr id="680" name="Google Shape;68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function juga di dalam class abstract tersebut</a:t>
            </a:r>
            <a:endParaRPr/>
          </a:p>
          <a:p>
            <a:pPr indent="-311150" lvl="0" marL="457200" rtl="0" algn="l">
              <a:spcBef>
                <a:spcPts val="0"/>
              </a:spcBef>
              <a:spcAft>
                <a:spcPts val="0"/>
              </a:spcAft>
              <a:buSzPts val="1300"/>
              <a:buChar char="●"/>
            </a:pPr>
            <a:r>
              <a:rPr lang="id"/>
              <a:t>Saat kita membuat sebuah abstract function, kita tidak boleh membuat block function untuk function tersebut</a:t>
            </a:r>
            <a:endParaRPr/>
          </a:p>
          <a:p>
            <a:pPr indent="-311150" lvl="0" marL="457200" rtl="0" algn="l">
              <a:spcBef>
                <a:spcPts val="0"/>
              </a:spcBef>
              <a:spcAft>
                <a:spcPts val="0"/>
              </a:spcAft>
              <a:buSzPts val="1300"/>
              <a:buChar char="●"/>
            </a:pPr>
            <a:r>
              <a:rPr lang="id"/>
              <a:t>Artinya, abstract function wajib di override di class child</a:t>
            </a:r>
            <a:endParaRPr/>
          </a:p>
          <a:p>
            <a:pPr indent="-311150" lvl="0" marL="457200" rtl="0" algn="l">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703" name="Google Shape;70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indent="-311150" lvl="0" marL="457200" rtl="0" algn="l">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709" name="Google Shape;70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a:t>
            </a:r>
            <a:r>
              <a:rPr lang="id"/>
              <a:t>PHP</a:t>
            </a:r>
            <a:r>
              <a:rPr lang="id"/>
              <a:t>, proses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{641E72A1-1724-4139-9AEA-C8C7DCC8F19E}</a:tableStyleId>
              </a:tblPr>
              <a:tblGrid>
                <a:gridCol w="2413000"/>
                <a:gridCol w="2413000"/>
                <a:gridCol w="2413000"/>
              </a:tblGrid>
              <a:tr h="381000">
                <a:tc>
                  <a:txBody>
                    <a:bodyPr/>
                    <a:lstStyle/>
                    <a:p>
                      <a:pPr indent="0" lvl="0" marL="0" rtl="0" algn="l">
                        <a:spcBef>
                          <a:spcPts val="0"/>
                        </a:spcBef>
                        <a:spcAft>
                          <a:spcPts val="0"/>
                        </a:spcAft>
                        <a:buNone/>
                      </a:pPr>
                      <a:r>
                        <a:rPr lang="id"/>
                        <a:t>Tipe Data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Getter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Setter Method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isXxx(): bool</a:t>
                      </a:r>
                      <a:endParaRPr/>
                    </a:p>
                  </a:txBody>
                  <a:tcPr marT="91425" marB="91425" marR="91425" marL="91425"/>
                </a:tc>
                <a:tc>
                  <a:txBody>
                    <a:bodyPr/>
                    <a:lstStyle/>
                    <a:p>
                      <a:pPr indent="0" lvl="0" marL="0" rtl="0" algn="l">
                        <a:spcBef>
                          <a:spcPts val="0"/>
                        </a:spcBef>
                        <a:spcAft>
                          <a:spcPts val="0"/>
                        </a:spcAft>
                        <a:buNone/>
                      </a:pPr>
                      <a:r>
                        <a:rPr lang="id"/>
                        <a:t>setXxx(bool value)</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getXxx(): tipeData</a:t>
                      </a:r>
                      <a:endParaRPr/>
                    </a:p>
                  </a:txBody>
                  <a:tcPr marT="91425" marB="91425" marR="91425" marL="91425"/>
                </a:tc>
                <a:tc>
                  <a:txBody>
                    <a:bodyPr/>
                    <a:lstStyle/>
                    <a:p>
                      <a:pPr indent="0" lvl="0" marL="0" rtl="0" algn="l">
                        <a:spcBef>
                          <a:spcPts val="0"/>
                        </a:spcBef>
                        <a:spcAft>
                          <a:spcPts val="0"/>
                        </a:spcAft>
                        <a:buNone/>
                      </a:pPr>
                      <a:r>
                        <a:rPr lang="id"/>
                        <a:t>setXxx(tipeData value)</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745" name="Google Shape;74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 tidak memiliki block</a:t>
            </a:r>
            <a:endParaRPr/>
          </a:p>
          <a:p>
            <a:pPr indent="-311150" lvl="0" marL="457200" rtl="0" algn="l">
              <a:spcBef>
                <a:spcPts val="0"/>
              </a:spcBef>
              <a:spcAft>
                <a:spcPts val="0"/>
              </a:spcAft>
              <a:buSzPts val="1300"/>
              <a:buChar char="●"/>
            </a:pPr>
            <a:r>
              <a:rPr lang="id"/>
              <a:t>Di interface kita tidak boleh memiliki properties, kita hanya boleh memiliki constant </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a:p>
            <a:pPr indent="-311150" lvl="0" marL="457200" rtl="0" algn="l">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kalo di </a:t>
            </a:r>
            <a:r>
              <a:rPr lang="id"/>
              <a:t>PHP</a:t>
            </a:r>
            <a:r>
              <a:rPr lang="id"/>
              <a:t>, child class hanya bisa punya 1 class parent</a:t>
            </a:r>
            <a:endParaRPr/>
          </a:p>
          <a:p>
            <a:pPr indent="-311150" lvl="0" marL="457200" rtl="0" algn="l">
              <a:spcBef>
                <a:spcPts val="0"/>
              </a:spcBef>
              <a:spcAft>
                <a:spcPts val="0"/>
              </a:spcAft>
              <a:buSzPts val="1300"/>
              <a:buChar char="●"/>
            </a:pPr>
            <a:r>
              <a:rPr lang="id"/>
              <a:t>Namun berbeda dengan interface, sebuah child class bisa implement lebih dari 1 interface</a:t>
            </a:r>
            <a:endParaRPr/>
          </a:p>
          <a:p>
            <a:pPr indent="-311150" lvl="0" marL="457200" rtl="0" algn="l">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
        <p:nvSpPr>
          <p:cNvPr id="791" name="Google Shape;79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dan interface, di PHP terdapat feature lain bernama trait</a:t>
            </a:r>
            <a:endParaRPr/>
          </a:p>
          <a:p>
            <a:pPr indent="-311150" lvl="0" marL="457200" rtl="0" algn="l">
              <a:spcBef>
                <a:spcPts val="0"/>
              </a:spcBef>
              <a:spcAft>
                <a:spcPts val="0"/>
              </a:spcAft>
              <a:buSzPts val="1300"/>
              <a:buChar char="●"/>
            </a:pPr>
            <a:r>
              <a:rPr lang="id"/>
              <a:t>Trait mirip dengan abstract class, kita bisa membuat konkrit function atau abstract function</a:t>
            </a:r>
            <a:endParaRPr/>
          </a:p>
          <a:p>
            <a:pPr indent="-311150" lvl="0" marL="457200" rtl="0" algn="l">
              <a:spcBef>
                <a:spcPts val="0"/>
              </a:spcBef>
              <a:spcAft>
                <a:spcPts val="0"/>
              </a:spcAft>
              <a:buSzPts val="1300"/>
              <a:buChar char="●"/>
            </a:pPr>
            <a:r>
              <a:rPr lang="id"/>
              <a:t>Yang membedakan adalah, di trait bisa kita tambahkan ke dalam class lebih dari satu</a:t>
            </a:r>
            <a:endParaRPr/>
          </a:p>
          <a:p>
            <a:pPr indent="-311150" lvl="0" marL="457200" rtl="0" algn="l">
              <a:spcBef>
                <a:spcPts val="0"/>
              </a:spcBef>
              <a:spcAft>
                <a:spcPts val="0"/>
              </a:spcAft>
              <a:buSzPts val="1300"/>
              <a:buChar char="●"/>
            </a:pPr>
            <a:r>
              <a:rPr lang="id"/>
              <a:t>Trait mirip seperti ekstension, dimana kita bisa menambahkan konkrit function ke dalam class dengan trait</a:t>
            </a:r>
            <a:endParaRPr/>
          </a:p>
          <a:p>
            <a:pPr indent="-311150" lvl="0" marL="457200" rtl="0" algn="l">
              <a:spcBef>
                <a:spcPts val="0"/>
              </a:spcBef>
              <a:spcAft>
                <a:spcPts val="0"/>
              </a:spcAft>
              <a:buSzPts val="1300"/>
              <a:buChar char="●"/>
            </a:pPr>
            <a:r>
              <a:rPr lang="id"/>
              <a:t>Secara sederhana trait adalah digunakan untuk menyimpan function-function yang bisa digunakan ulang di beberapa class</a:t>
            </a:r>
            <a:endParaRPr/>
          </a:p>
          <a:p>
            <a:pPr indent="-311150" lvl="0" marL="457200" rtl="0" algn="l">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Properties</a:t>
            </a:r>
            <a:endParaRPr/>
          </a:p>
        </p:txBody>
      </p:sp>
      <p:sp>
        <p:nvSpPr>
          <p:cNvPr id="809" name="Google Shape;80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interface, di trait, kita bisa menambahkan properties</a:t>
            </a:r>
            <a:endParaRPr/>
          </a:p>
          <a:p>
            <a:pPr indent="-311150" lvl="0" marL="457200" rtl="0" algn="l">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Abstract Function</a:t>
            </a:r>
            <a:endParaRPr/>
          </a:p>
        </p:txBody>
      </p:sp>
      <p:sp>
        <p:nvSpPr>
          <p:cNvPr id="832" name="Google Shape;83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konkrit function, di trait juga kita bisa menambahkan abstract function</a:t>
            </a:r>
            <a:endParaRPr/>
          </a:p>
          <a:p>
            <a:pPr indent="-311150" lvl="0" marL="457200" rtl="0" algn="l">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indent="-311150" lvl="0" marL="457200" rtl="0" algn="l">
              <a:spcBef>
                <a:spcPts val="0"/>
              </a:spcBef>
              <a:spcAft>
                <a:spcPts val="0"/>
              </a:spcAft>
              <a:buSzPts val="1300"/>
              <a:buChar char="●"/>
            </a:pPr>
            <a:r>
              <a:rPr lang="id"/>
              <a:t>Namun jika kita membuat function yang sama di class nya, maka secara otomatis kita akan meng-override function di trait</a:t>
            </a:r>
            <a:endParaRPr/>
          </a:p>
          <a:p>
            <a:pPr indent="-311150" lvl="0" marL="457200" rtl="0" algn="l">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Visibility Override</a:t>
            </a:r>
            <a:endParaRPr/>
          </a:p>
        </p:txBody>
      </p:sp>
      <p:sp>
        <p:nvSpPr>
          <p:cNvPr id="856" name="Google Shape;856;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override function di class, kita juga bisa melakukan override visibility function yang terdapat di trait</a:t>
            </a:r>
            <a:endParaRPr/>
          </a:p>
          <a:p>
            <a:pPr indent="-311150" lvl="0" marL="457200" rtl="0" algn="l">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
        <p:nvSpPr>
          <p:cNvPr id="873" name="Google Shape;873;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lebih dari satu trait, lalu terdapat function yang sama di trait tersebut</a:t>
            </a:r>
            <a:endParaRPr/>
          </a:p>
          <a:p>
            <a:pPr indent="-311150" lvl="0" marL="457200" rtl="0" algn="l">
              <a:spcBef>
                <a:spcPts val="0"/>
              </a:spcBef>
              <a:spcAft>
                <a:spcPts val="0"/>
              </a:spcAft>
              <a:buSzPts val="1300"/>
              <a:buChar char="●"/>
            </a:pPr>
            <a:r>
              <a:rPr lang="id"/>
              <a:t>Maka hal tersebut akan menyebabkan konflik</a:t>
            </a:r>
            <a:endParaRPr/>
          </a:p>
          <a:p>
            <a:pPr indent="-311150" lvl="0" marL="457200" rtl="0" algn="l">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
        <p:nvSpPr>
          <p:cNvPr id="897" name="Google Shape;897;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class bisa menggunakan trait lebih dari satu</a:t>
            </a:r>
            <a:endParaRPr/>
          </a:p>
          <a:p>
            <a:pPr indent="-311150" lvl="0" marL="457200" rtl="0" algn="l">
              <a:spcBef>
                <a:spcPts val="0"/>
              </a:spcBef>
              <a:spcAft>
                <a:spcPts val="0"/>
              </a:spcAft>
              <a:buSzPts val="1300"/>
              <a:buChar char="●"/>
            </a:pPr>
            <a:r>
              <a:rPr lang="id"/>
              <a:t>Lantas bagaimana dengan trait yang menggunakan trait lain?</a:t>
            </a:r>
            <a:endParaRPr/>
          </a:p>
          <a:p>
            <a:pPr indent="-311150" lvl="0" marL="457200" rtl="0" algn="l">
              <a:spcBef>
                <a:spcPts val="0"/>
              </a:spcBef>
              <a:spcAft>
                <a:spcPts val="0"/>
              </a:spcAft>
              <a:buSzPts val="1300"/>
              <a:buChar char="●"/>
            </a:pPr>
            <a:r>
              <a:rPr lang="id"/>
              <a:t>Trait bisa menggunakan trait lain, mirip seperti interface yang bisa implement interface lain</a:t>
            </a:r>
            <a:endParaRPr/>
          </a:p>
          <a:p>
            <a:pPr indent="-311150" lvl="0" marL="457200" rtl="0" algn="l">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
        <p:nvSpPr>
          <p:cNvPr id="914" name="Google Shape;91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a:t>
            </a:r>
            <a:r>
              <a:rPr lang="id"/>
              <a:t>bisa digunakan di class, dimana jika kita menggunakan kata kunci final sebelum class, maka kita menandakan bahwa class tersebut tidak bisa diwariskan lagi</a:t>
            </a:r>
            <a:endParaRPr/>
          </a:p>
          <a:p>
            <a:pPr indent="-311150" lvl="0" marL="457200" rtl="0" algn="l">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
        <p:nvSpPr>
          <p:cNvPr id="931" name="Google Shape;931;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juga bisa digunakan di function</a:t>
            </a:r>
            <a:endParaRPr/>
          </a:p>
          <a:p>
            <a:pPr indent="-311150" lvl="0" marL="457200" rtl="0" algn="l">
              <a:spcBef>
                <a:spcPts val="0"/>
              </a:spcBef>
              <a:spcAft>
                <a:spcPts val="0"/>
              </a:spcAft>
              <a:buSzPts val="1300"/>
              <a:buChar char="●"/>
            </a:pPr>
            <a:r>
              <a:rPr lang="id"/>
              <a:t>Jika sebuah function kita tambahkan kata kunci final, maka artinya function tersebut tidak bisa di override lagi di class child nya</a:t>
            </a:r>
            <a:endParaRPr/>
          </a:p>
          <a:p>
            <a:pPr indent="-311150" lvl="0" marL="457200" rtl="0" algn="l">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948" name="Google Shape;948;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atau class tanpa nama.</a:t>
            </a:r>
            <a:endParaRPr/>
          </a:p>
          <a:p>
            <a:pPr indent="-311150" lvl="0" marL="457200" rtl="0" algn="l">
              <a:spcBef>
                <a:spcPts val="0"/>
              </a:spcBef>
              <a:spcAft>
                <a:spcPts val="0"/>
              </a:spcAft>
              <a:buSzPts val="1300"/>
              <a:buChar char="●"/>
            </a:pPr>
            <a:r>
              <a:rPr lang="id"/>
              <a:t>Adalah kemampuan mendeklarasikan class, sekaligus meng-instansiasi object-nya secara langsung</a:t>
            </a:r>
            <a:endParaRPr/>
          </a:p>
          <a:p>
            <a:pPr indent="-311150" lvl="0" marL="457200" rtl="0" algn="l">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Anonymous Class</a:t>
            </a:r>
            <a:endParaRPr/>
          </a:p>
        </p:txBody>
      </p:sp>
      <p:sp>
        <p:nvSpPr>
          <p:cNvPr id="960" name="Google Shape;960;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juga mendukung constructor</a:t>
            </a:r>
            <a:endParaRPr/>
          </a:p>
          <a:p>
            <a:pPr indent="-311150" lvl="0" marL="457200" rtl="0" algn="l">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t>
            </a:r>
            <a:r>
              <a:rPr lang="id"/>
              <a:t>tatic Keyword</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r>
              <a:rPr lang="id"/>
              <a:t> Keyword</a:t>
            </a:r>
            <a:endParaRPr/>
          </a:p>
        </p:txBody>
      </p:sp>
      <p:sp>
        <p:nvSpPr>
          <p:cNvPr id="977" name="Google Shape;97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indent="-311150" lvl="0" marL="457200" rtl="0" algn="l">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indent="-311150" lvl="0" marL="457200" rtl="0" algn="l">
              <a:spcBef>
                <a:spcPts val="0"/>
              </a:spcBef>
              <a:spcAft>
                <a:spcPts val="0"/>
              </a:spcAft>
              <a:buSzPts val="1300"/>
              <a:buChar char="●"/>
            </a:pPr>
            <a:r>
              <a:rPr lang="id"/>
              <a:t>Untuk cara mengakses static properties dan function sama seperti mengakses constant, kita bisa menggunakan operator ::</a:t>
            </a:r>
            <a:endParaRPr/>
          </a:p>
          <a:p>
            <a:pPr indent="-311150" lvl="0" marL="457200" rtl="0" algn="l">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
        <p:nvSpPr>
          <p:cNvPr id="1000" name="Google Shape;1000;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stdClass adalah class kosong bawaan dari PHP</a:t>
            </a:r>
            <a:endParaRPr/>
          </a:p>
          <a:p>
            <a:pPr indent="-311150" lvl="0" marL="457200" rtl="0" algn="l">
              <a:spcBef>
                <a:spcPts val="0"/>
              </a:spcBef>
              <a:spcAft>
                <a:spcPts val="0"/>
              </a:spcAft>
              <a:buSzPts val="1300"/>
              <a:buChar char="●"/>
            </a:pPr>
            <a:r>
              <a:rPr lang="id"/>
              <a:t>stdClass biasanya digunakan ketika kita melakukan konversi dari tipe lain menjadi tipe object</a:t>
            </a:r>
            <a:endParaRPr/>
          </a:p>
          <a:p>
            <a:pPr indent="-311150" lvl="0" marL="457200" rtl="0" algn="l">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
        <p:nvSpPr>
          <p:cNvPr id="1017" name="Google Shape;101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indent="-311150" lvl="0" marL="457200" rtl="0" algn="l">
              <a:spcBef>
                <a:spcPts val="0"/>
              </a:spcBef>
              <a:spcAft>
                <a:spcPts val="0"/>
              </a:spcAft>
              <a:buSzPts val="1300"/>
              <a:buChar char="●"/>
            </a:pPr>
            <a:r>
              <a:rPr lang="id"/>
              <a:t>Hal ini mempermudah kita saat ingin mengakses semua properties yang ada di object</a:t>
            </a:r>
            <a:endParaRPr/>
          </a:p>
          <a:p>
            <a:pPr indent="-311150" lvl="0" marL="457200" rtl="0" algn="l">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a:t>
            </a:r>
            <a:endParaRPr/>
          </a:p>
        </p:txBody>
      </p:sp>
      <p:sp>
        <p:nvSpPr>
          <p:cNvPr id="1029" name="Google Shape;102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melakukan iterasi data di properties secara otomatis menggunakan foreach</a:t>
            </a:r>
            <a:endParaRPr/>
          </a:p>
          <a:p>
            <a:pPr indent="-311150" lvl="0" marL="457200" rtl="0" algn="l">
              <a:spcBef>
                <a:spcPts val="0"/>
              </a:spcBef>
              <a:spcAft>
                <a:spcPts val="0"/>
              </a:spcAft>
              <a:buSzPts val="1300"/>
              <a:buChar char="●"/>
            </a:pPr>
            <a:r>
              <a:rPr lang="id"/>
              <a:t>Jika kita ingin menangani hal ini secara manual, kita bisa menggunakan Iterator</a:t>
            </a:r>
            <a:endParaRPr/>
          </a:p>
          <a:p>
            <a:pPr indent="-311150" lvl="0" marL="457200" rtl="0" algn="l">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indent="-311150" lvl="0" marL="457200" rtl="0" algn="l">
              <a:spcBef>
                <a:spcPts val="0"/>
              </a:spcBef>
              <a:spcAft>
                <a:spcPts val="0"/>
              </a:spcAft>
              <a:buSzPts val="1300"/>
              <a:buChar char="●"/>
            </a:pPr>
            <a:r>
              <a:rPr lang="id"/>
              <a:t>Dan agar class kita bisa di iterasi secara manual, kita bisa menggunakan interface IteratorAggregate, disana kita hanya butuh meng-override function </a:t>
            </a:r>
            <a:r>
              <a:rPr lang="id"/>
              <a:t>getIterator() yang mengembalikan data Iterator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
        <p:nvSpPr>
          <p:cNvPr id="1046" name="Google Shape;104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untuk membuat object yang bisa di iterasi, kita menggunakan Iterator</a:t>
            </a:r>
            <a:endParaRPr/>
          </a:p>
          <a:p>
            <a:pPr indent="-311150" lvl="0" marL="457200" rtl="0" algn="l">
              <a:spcBef>
                <a:spcPts val="0"/>
              </a:spcBef>
              <a:spcAft>
                <a:spcPts val="0"/>
              </a:spcAft>
              <a:buSzPts val="1300"/>
              <a:buChar char="●"/>
            </a:pPr>
            <a:r>
              <a:rPr lang="id"/>
              <a:t>Namun pembuatan Iterator secara manual sangatlah ribet</a:t>
            </a:r>
            <a:endParaRPr/>
          </a:p>
          <a:p>
            <a:pPr indent="-311150" lvl="0" marL="457200" rtl="0" algn="l">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
        <p:nvSpPr>
          <p:cNvPr id="1063" name="Google Shape;1063;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ada kebutuhan untuk menduplikasi sebuah object</a:t>
            </a:r>
            <a:endParaRPr/>
          </a:p>
          <a:p>
            <a:pPr indent="-311150" lvl="0" marL="457200" rtl="0" algn="l">
              <a:spcBef>
                <a:spcPts val="0"/>
              </a:spcBef>
              <a:spcAft>
                <a:spcPts val="0"/>
              </a:spcAft>
              <a:buSzPts val="1300"/>
              <a:buChar char="●"/>
            </a:pPr>
            <a:r>
              <a:rPr lang="id"/>
              <a:t>Biasanya untuk melakukan hal ini, kita bisa membuat object baru, lalu menyalin semua properties di object awal ke object baru</a:t>
            </a:r>
            <a:endParaRPr/>
          </a:p>
          <a:p>
            <a:pPr indent="-311150" lvl="0" marL="457200" rtl="0" algn="l">
              <a:spcBef>
                <a:spcPts val="0"/>
              </a:spcBef>
              <a:spcAft>
                <a:spcPts val="0"/>
              </a:spcAft>
              <a:buSzPts val="1300"/>
              <a:buChar char="●"/>
            </a:pPr>
            <a:r>
              <a:rPr lang="id"/>
              <a:t>Untungnya PHP mendukung object cloning</a:t>
            </a:r>
            <a:endParaRPr/>
          </a:p>
          <a:p>
            <a:pPr indent="-311150" lvl="0" marL="457200" rtl="0" algn="l">
              <a:spcBef>
                <a:spcPts val="0"/>
              </a:spcBef>
              <a:spcAft>
                <a:spcPts val="0"/>
              </a:spcAft>
              <a:buSzPts val="1300"/>
              <a:buChar char="●"/>
            </a:pPr>
            <a:r>
              <a:rPr lang="id"/>
              <a:t>Kita bisa menggunakan perintah clone untuk membuat duplikasi object</a:t>
            </a:r>
            <a:endParaRPr/>
          </a:p>
          <a:p>
            <a:pPr indent="-311150" lvl="0" marL="457200" rtl="0" algn="l">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__clone() Function</a:t>
            </a:r>
            <a:endParaRPr/>
          </a:p>
        </p:txBody>
      </p:sp>
      <p:sp>
        <p:nvSpPr>
          <p:cNvPr id="1075" name="Google Shape;1075;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menyalin semua properties bukanlah yang kita inginkan</a:t>
            </a:r>
            <a:endParaRPr/>
          </a:p>
          <a:p>
            <a:pPr indent="-311150" lvl="0" marL="457200" rtl="0" algn="l">
              <a:spcBef>
                <a:spcPts val="0"/>
              </a:spcBef>
              <a:spcAft>
                <a:spcPts val="0"/>
              </a:spcAft>
              <a:buSzPts val="1300"/>
              <a:buChar char="●"/>
            </a:pPr>
            <a:r>
              <a:rPr lang="id"/>
              <a:t>Misal saja kita hanya ingin menyalin beberapa properties saja, tidak ingin semuanya</a:t>
            </a:r>
            <a:endParaRPr/>
          </a:p>
          <a:p>
            <a:pPr indent="-311150" lvl="0" marL="457200" rtl="0" algn="l">
              <a:spcBef>
                <a:spcPts val="0"/>
              </a:spcBef>
              <a:spcAft>
                <a:spcPts val="0"/>
              </a:spcAft>
              <a:buSzPts val="1300"/>
              <a:buChar char="●"/>
            </a:pPr>
            <a:r>
              <a:rPr lang="id"/>
              <a:t>Jika kita ingin memodifikasi cara PHP melakukan clone, kita bisa membuat function di dalam class nya dengan nama function __clone()</a:t>
            </a:r>
            <a:endParaRPr/>
          </a:p>
          <a:p>
            <a:pPr indent="-311150" lvl="0" marL="457200" rtl="0" algn="l">
              <a:spcBef>
                <a:spcPts val="0"/>
              </a:spcBef>
              <a:spcAft>
                <a:spcPts val="0"/>
              </a:spcAft>
              <a:buSzPts val="1300"/>
              <a:buChar char="●"/>
            </a:pPr>
            <a:r>
              <a:rPr lang="id"/>
              <a:t>Function __clone() akan dipanggil di object hasil duplikasi setelah proses duplikasi selesai</a:t>
            </a:r>
            <a:endParaRPr/>
          </a:p>
          <a:p>
            <a:pPr indent="-311150" lvl="0" marL="457200" rtl="0" algn="l">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
        <p:nvSpPr>
          <p:cNvPr id="1092" name="Google Shape;1092;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tipe data yang lain, untuk membandingkan dua buah object, kita bisa menggunakan operator == (equals) dan === (identity)</a:t>
            </a:r>
            <a:endParaRPr/>
          </a:p>
          <a:p>
            <a:pPr indent="-311150" lvl="0" marL="457200" rtl="0" algn="l">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indent="-311150" lvl="0" marL="457200" rtl="0" algn="l">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
        <p:nvSpPr>
          <p:cNvPr id="1109" name="Google Shape;1109;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Magic function adalah function-function yang sudah ditentukan kegunaannya di PHP</a:t>
            </a:r>
            <a:endParaRPr/>
          </a:p>
          <a:p>
            <a:pPr indent="-311150" lvl="0" marL="457200" rtl="0" algn="l">
              <a:spcBef>
                <a:spcPts val="0"/>
              </a:spcBef>
              <a:spcAft>
                <a:spcPts val="0"/>
              </a:spcAft>
              <a:buSzPts val="1300"/>
              <a:buChar char="●"/>
            </a:pPr>
            <a:r>
              <a:rPr lang="id"/>
              <a:t>Kita tidak bisa membuat function tersebut, kecuali memang sudah ditentukan kegunaannya</a:t>
            </a:r>
            <a:endParaRPr/>
          </a:p>
          <a:p>
            <a:pPr indent="-311150" lvl="0" marL="457200" rtl="0" algn="l">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indent="-311150" lvl="0" marL="457200" rtl="0" algn="l">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__toString() Function</a:t>
            </a:r>
            <a:endParaRPr/>
          </a:p>
        </p:txBody>
      </p:sp>
      <p:sp>
        <p:nvSpPr>
          <p:cNvPr id="1115" name="Google Shape;1115;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__toString() function merupakan salah satu magic function yang digunakan sebagai representasi string sebuah object</a:t>
            </a:r>
            <a:endParaRPr/>
          </a:p>
          <a:p>
            <a:pPr indent="-311150" lvl="0" marL="457200" rtl="0" algn="l">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__invoke() Function</a:t>
            </a:r>
            <a:endParaRPr/>
          </a:p>
        </p:txBody>
      </p:sp>
      <p:sp>
        <p:nvSpPr>
          <p:cNvPr id="1127" name="Google Shape;1127;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__invoke() merupakan function yang dieksekusi ketika object yang kita buat dianggap sebagai function</a:t>
            </a:r>
            <a:endParaRPr/>
          </a:p>
          <a:p>
            <a:pPr indent="-311150" lvl="0" marL="457200" rtl="0" algn="l">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__debugInfo() Function</a:t>
            </a:r>
            <a:endParaRPr/>
          </a:p>
        </p:txBody>
      </p:sp>
      <p:sp>
        <p:nvSpPr>
          <p:cNvPr id="1139" name="Google Shape;1139;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sering melakukan debug variable menggunakan function var_dump()</a:t>
            </a:r>
            <a:endParaRPr/>
          </a:p>
          <a:p>
            <a:pPr indent="-311150" lvl="0" marL="457200" rtl="0" algn="l">
              <a:spcBef>
                <a:spcPts val="0"/>
              </a:spcBef>
              <a:spcAft>
                <a:spcPts val="0"/>
              </a:spcAft>
              <a:buSzPts val="1300"/>
              <a:buChar char="●"/>
            </a:pPr>
            <a:r>
              <a:rPr lang="id"/>
              <a:t>Function var_dump() sebenarnya memanggil function __debugInfo() </a:t>
            </a:r>
            <a:endParaRPr/>
          </a:p>
          <a:p>
            <a:pPr indent="-311150" lvl="0" marL="457200" rtl="0" algn="l">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masih banyak lagi</a:t>
            </a:r>
            <a:endParaRPr/>
          </a:p>
        </p:txBody>
      </p:sp>
      <p:sp>
        <p:nvSpPr>
          <p:cNvPr id="1151" name="Google Shape;115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
        <p:nvSpPr>
          <p:cNvPr id="1162" name="Google Shape;1162;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Overloading adalah kemampuan secara dinamis membuat properties atau function</a:t>
            </a:r>
            <a:endParaRPr/>
          </a:p>
          <a:p>
            <a:pPr indent="-311150" lvl="0" marL="457200" rtl="0" algn="l">
              <a:spcBef>
                <a:spcPts val="0"/>
              </a:spcBef>
              <a:spcAft>
                <a:spcPts val="0"/>
              </a:spcAft>
              <a:buSzPts val="1300"/>
              <a:buChar char="●"/>
            </a:pPr>
            <a:r>
              <a:rPr lang="id"/>
              <a:t>Ini mirip meta programming di bahasa pemrograman lain seperti Ruby</a:t>
            </a:r>
            <a:endParaRPr/>
          </a:p>
          <a:p>
            <a:pPr indent="-311150" lvl="0" marL="457200" rtl="0" algn="l">
              <a:spcBef>
                <a:spcPts val="0"/>
              </a:spcBef>
              <a:spcAft>
                <a:spcPts val="0"/>
              </a:spcAft>
              <a:buSzPts val="1300"/>
              <a:buChar char="●"/>
            </a:pPr>
            <a:r>
              <a:rPr lang="id"/>
              <a:t>Namun ini berbeda dengan function overloading di bahasa pemrograman lain seperti Java</a:t>
            </a:r>
            <a:endParaRPr/>
          </a:p>
          <a:p>
            <a:pPr indent="-311150" lvl="0" marL="457200" rtl="0" algn="l">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Overloading</a:t>
            </a:r>
            <a:endParaRPr/>
          </a:p>
        </p:txBody>
      </p:sp>
      <p:sp>
        <p:nvSpPr>
          <p:cNvPr id="1168" name="Google Shape;116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properties, maka secara otomatis properties akan diakses</a:t>
            </a:r>
            <a:endParaRPr/>
          </a:p>
          <a:p>
            <a:pPr indent="-311150" lvl="0" marL="457200" rtl="0" algn="l">
              <a:spcBef>
                <a:spcPts val="0"/>
              </a:spcBef>
              <a:spcAft>
                <a:spcPts val="0"/>
              </a:spcAft>
              <a:buSzPts val="1300"/>
              <a:buChar char="●"/>
            </a:pPr>
            <a:r>
              <a:rPr lang="id"/>
              <a:t>Namun jika ternyata properties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properties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3000000" cy="3000000"/>
        </p:xfrm>
        <a:graphic>
          <a:graphicData uri="http://schemas.openxmlformats.org/drawingml/2006/table">
            <a:tbl>
              <a:tblPr>
                <a:noFill/>
                <a:tableStyleId>{641E72A1-1724-4139-9AEA-C8C7DCC8F19E}</a:tableStyleId>
              </a:tblPr>
              <a:tblGrid>
                <a:gridCol w="2592200"/>
                <a:gridCol w="46468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__set($name, $value) : void</a:t>
                      </a:r>
                      <a:endParaRPr/>
                    </a:p>
                  </a:txBody>
                  <a:tcPr marT="91425" marB="91425" marR="91425" marL="91425"/>
                </a:tc>
                <a:tc>
                  <a:txBody>
                    <a:bodyPr/>
                    <a:lstStyle/>
                    <a:p>
                      <a:pPr indent="0" lvl="0" marL="0" rtl="0" algn="l">
                        <a:spcBef>
                          <a:spcPts val="0"/>
                        </a:spcBef>
                        <a:spcAft>
                          <a:spcPts val="0"/>
                        </a:spcAft>
                        <a:buNone/>
                      </a:pPr>
                      <a:r>
                        <a:rPr lang="id"/>
                        <a:t>Dieksekusi ketika mengubah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__get($name) : mixed</a:t>
                      </a:r>
                      <a:endParaRPr/>
                    </a:p>
                  </a:txBody>
                  <a:tcPr marT="91425" marB="91425" marR="91425" marL="91425"/>
                </a:tc>
                <a:tc>
                  <a:txBody>
                    <a:bodyPr/>
                    <a:lstStyle/>
                    <a:p>
                      <a:pPr indent="0" lvl="0" marL="0" rtl="0" algn="l">
                        <a:spcBef>
                          <a:spcPts val="0"/>
                        </a:spcBef>
                        <a:spcAft>
                          <a:spcPts val="0"/>
                        </a:spcAft>
                        <a:buNone/>
                      </a:pPr>
                      <a:r>
                        <a:rPr lang="id"/>
                        <a:t>Dieksekusi ketika mengakses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__isset ($name ) : bool</a:t>
                      </a:r>
                      <a:endParaRPr/>
                    </a:p>
                  </a:txBody>
                  <a:tcPr marT="91425" marB="91425" marR="91425" marL="91425"/>
                </a:tc>
                <a:tc>
                  <a:txBody>
                    <a:bodyPr/>
                    <a:lstStyle/>
                    <a:p>
                      <a:pPr indent="0" lvl="0" marL="0" rtl="0" algn="l">
                        <a:spcBef>
                          <a:spcPts val="0"/>
                        </a:spcBef>
                        <a:spcAft>
                          <a:spcPts val="0"/>
                        </a:spcAft>
                        <a:buNone/>
                      </a:pPr>
                      <a:r>
                        <a:rPr lang="id"/>
                        <a:t>Dieksekusi ketika mengecek isset() atau empty()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__unset($name) : void</a:t>
                      </a:r>
                      <a:endParaRPr/>
                    </a:p>
                  </a:txBody>
                  <a:tcPr marT="91425" marB="91425" marR="91425" marL="91425"/>
                </a:tc>
                <a:tc>
                  <a:txBody>
                    <a:bodyPr/>
                    <a:lstStyle/>
                    <a:p>
                      <a:pPr indent="0" lvl="0" marL="0" rtl="0" algn="l">
                        <a:spcBef>
                          <a:spcPts val="0"/>
                        </a:spcBef>
                        <a:spcAft>
                          <a:spcPts val="0"/>
                        </a:spcAft>
                        <a:buNone/>
                      </a:pPr>
                      <a:r>
                        <a:rPr lang="id"/>
                        <a:t>Dieksekusi ketika menggunakan unset() properties yang tidak tersedia</a:t>
                      </a:r>
                      <a:endParaRPr/>
                    </a:p>
                  </a:txBody>
                  <a:tcPr marT="91425" marB="91425" marR="91425" marL="91425"/>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Overloading</a:t>
            </a:r>
            <a:endParaRPr/>
          </a:p>
        </p:txBody>
      </p:sp>
      <p:sp>
        <p:nvSpPr>
          <p:cNvPr id="1187" name="Google Shape;118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function, maka secara otomatis function akan diakses</a:t>
            </a:r>
            <a:endParaRPr/>
          </a:p>
          <a:p>
            <a:pPr indent="-311150" lvl="0" marL="457200" rtl="0" algn="l">
              <a:spcBef>
                <a:spcPts val="0"/>
              </a:spcBef>
              <a:spcAft>
                <a:spcPts val="0"/>
              </a:spcAft>
              <a:buSzPts val="1300"/>
              <a:buChar char="●"/>
            </a:pPr>
            <a:r>
              <a:rPr lang="id"/>
              <a:t>Namun jika ternyata function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function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function overloading</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3000000" cy="3000000"/>
        </p:xfrm>
        <a:graphic>
          <a:graphicData uri="http://schemas.openxmlformats.org/drawingml/2006/table">
            <a:tbl>
              <a:tblPr>
                <a:noFill/>
                <a:tableStyleId>{641E72A1-1724-4139-9AEA-C8C7DCC8F19E}</a:tableStyleId>
              </a:tblPr>
              <a:tblGrid>
                <a:gridCol w="3619500"/>
                <a:gridCol w="36195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__call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function yang tidak tersedia</a:t>
                      </a:r>
                      <a:endParaRPr/>
                    </a:p>
                  </a:txBody>
                  <a:tcPr marT="91425" marB="91425" marR="91425" marL="91425"/>
                </a:tc>
              </a:tr>
              <a:tr h="381000">
                <a:tc>
                  <a:txBody>
                    <a:bodyPr/>
                    <a:lstStyle/>
                    <a:p>
                      <a:pPr indent="0" lvl="0" marL="0" rtl="0" algn="l">
                        <a:spcBef>
                          <a:spcPts val="0"/>
                        </a:spcBef>
                        <a:spcAft>
                          <a:spcPts val="0"/>
                        </a:spcAft>
                        <a:buNone/>
                      </a:pPr>
                      <a:r>
                        <a:rPr lang="id"/>
                        <a:t>static __callStatic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static function yang tidak tersedia</a:t>
                      </a:r>
                      <a:endParaRPr/>
                    </a:p>
                  </a:txBody>
                  <a:tcPr marT="91425" marB="91425" marR="91425" marL="91425"/>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 dan Contravariance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a:t>
            </a:r>
            <a:endParaRPr/>
          </a:p>
        </p:txBody>
      </p:sp>
      <p:sp>
        <p:nvSpPr>
          <p:cNvPr id="1210" name="Google Shape;121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indent="-311150" lvl="0" marL="457200" rtl="0" algn="l">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Contravariance</a:t>
            </a:r>
            <a:endParaRPr/>
          </a:p>
        </p:txBody>
      </p:sp>
      <p:sp>
        <p:nvSpPr>
          <p:cNvPr id="1229" name="Google Shape;1229;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Contravariance</a:t>
            </a:r>
            <a:r>
              <a:rPr lang="id"/>
              <a:t>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dalam bahasa pemrograman sudah disediakan cara untuk memanipulasi data waktu, termasuk di PHP</a:t>
            </a:r>
            <a:endParaRPr/>
          </a:p>
          <a:p>
            <a:pPr indent="-311150" lvl="0" marL="457200" rtl="0" algn="l">
              <a:spcBef>
                <a:spcPts val="0"/>
              </a:spcBef>
              <a:spcAft>
                <a:spcPts val="0"/>
              </a:spcAft>
              <a:buSzPts val="1300"/>
              <a:buChar char="●"/>
            </a:pPr>
            <a:r>
              <a:rPr lang="id"/>
              <a:t>Di PHP, kita bisa menggunakan class DateTime untuk memanipulasi data waktu</a:t>
            </a:r>
            <a:endParaRPr/>
          </a:p>
          <a:p>
            <a:pPr indent="-311150" lvl="0" marL="457200" rtl="0" algn="l">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3000000" cy="3000000"/>
        </p:xfrm>
        <a:graphic>
          <a:graphicData uri="http://schemas.openxmlformats.org/drawingml/2006/table">
            <a:tbl>
              <a:tblPr>
                <a:noFill/>
                <a:tableStyleId>{641E72A1-1724-4139-9AEA-C8C7DCC8F19E}</a:tableStyleId>
              </a:tblPr>
              <a:tblGrid>
                <a:gridCol w="3619500"/>
                <a:gridCol w="3619500"/>
              </a:tblGrid>
              <a:tr h="381000">
                <a:tc>
                  <a:txBody>
                    <a:bodyPr/>
                    <a:lstStyle/>
                    <a:p>
                      <a:pPr indent="0" lvl="0" marL="0" rtl="0" algn="l">
                        <a:spcBef>
                          <a:spcPts val="0"/>
                        </a:spcBef>
                        <a:spcAft>
                          <a:spcPts val="0"/>
                        </a:spcAft>
                        <a:buNone/>
                      </a:pPr>
                      <a:r>
                        <a:rPr lang="id"/>
                        <a:t>DateTime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setTime($hour, $minute, $second)</a:t>
                      </a:r>
                      <a:endParaRPr/>
                    </a:p>
                  </a:txBody>
                  <a:tcPr marT="91425" marB="91425" marR="91425" marL="91425"/>
                </a:tc>
                <a:tc>
                  <a:txBody>
                    <a:bodyPr/>
                    <a:lstStyle/>
                    <a:p>
                      <a:pPr indent="0" lvl="0" marL="0" rtl="0" algn="l">
                        <a:spcBef>
                          <a:spcPts val="0"/>
                        </a:spcBef>
                        <a:spcAft>
                          <a:spcPts val="0"/>
                        </a:spcAft>
                        <a:buNone/>
                      </a:pPr>
                      <a:r>
                        <a:rPr lang="id"/>
                        <a:t>Mengubah waktu DateTime</a:t>
                      </a:r>
                      <a:endParaRPr/>
                    </a:p>
                  </a:txBody>
                  <a:tcPr marT="91425" marB="91425" marR="91425" marL="91425"/>
                </a:tc>
              </a:tr>
              <a:tr h="381000">
                <a:tc>
                  <a:txBody>
                    <a:bodyPr/>
                    <a:lstStyle/>
                    <a:p>
                      <a:pPr indent="0" lvl="0" marL="0" rtl="0" algn="l">
                        <a:spcBef>
                          <a:spcPts val="0"/>
                        </a:spcBef>
                        <a:spcAft>
                          <a:spcPts val="0"/>
                        </a:spcAft>
                        <a:buNone/>
                      </a:pPr>
                      <a:r>
                        <a:rPr lang="id"/>
                        <a:t>setDate($year, $month, $day)</a:t>
                      </a:r>
                      <a:endParaRPr/>
                    </a:p>
                  </a:txBody>
                  <a:tcPr marT="91425" marB="91425" marR="91425" marL="91425"/>
                </a:tc>
                <a:tc>
                  <a:txBody>
                    <a:bodyPr/>
                    <a:lstStyle/>
                    <a:p>
                      <a:pPr indent="0" lvl="0" marL="0" rtl="0" algn="l">
                        <a:spcBef>
                          <a:spcPts val="0"/>
                        </a:spcBef>
                        <a:spcAft>
                          <a:spcPts val="0"/>
                        </a:spcAft>
                        <a:buNone/>
                      </a:pPr>
                      <a:r>
                        <a:rPr lang="id"/>
                        <a:t>Mengubah tanggal DateTime</a:t>
                      </a:r>
                      <a:endParaRPr/>
                    </a:p>
                  </a:txBody>
                  <a:tcPr marT="91425" marB="91425" marR="91425" marL="91425"/>
                </a:tc>
              </a:tr>
              <a:tr h="381000">
                <a:tc>
                  <a:txBody>
                    <a:bodyPr/>
                    <a:lstStyle/>
                    <a:p>
                      <a:pPr indent="0" lvl="0" marL="0" rtl="0" algn="l">
                        <a:spcBef>
                          <a:spcPts val="0"/>
                        </a:spcBef>
                        <a:spcAft>
                          <a:spcPts val="0"/>
                        </a:spcAft>
                        <a:buNone/>
                      </a:pPr>
                      <a:r>
                        <a:rPr lang="id"/>
                        <a:t>setTimestamp($unixTimestamp)</a:t>
                      </a:r>
                      <a:endParaRPr/>
                    </a:p>
                  </a:txBody>
                  <a:tcPr marT="91425" marB="91425" marR="91425" marL="91425"/>
                </a:tc>
                <a:tc>
                  <a:txBody>
                    <a:bodyPr/>
                    <a:lstStyle/>
                    <a:p>
                      <a:pPr indent="0" lvl="0" marL="0" rtl="0" algn="l">
                        <a:spcBef>
                          <a:spcPts val="0"/>
                        </a:spcBef>
                        <a:spcAft>
                          <a:spcPts val="0"/>
                        </a:spcAft>
                        <a:buNone/>
                      </a:pPr>
                      <a:r>
                        <a:rPr lang="id"/>
                        <a:t>Mengubah unix timestamp DateTime</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DateInterval</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memanipulasi waktu dan tanggal sebagian saja, misal hanya menambah 1 tahun, atau mengurai beberapa hari</a:t>
            </a:r>
            <a:endParaRPr/>
          </a:p>
          <a:p>
            <a:pPr indent="-311150" lvl="0" marL="457200" rtl="0" algn="l">
              <a:spcBef>
                <a:spcPts val="0"/>
              </a:spcBef>
              <a:spcAft>
                <a:spcPts val="0"/>
              </a:spcAft>
              <a:buSzPts val="1300"/>
              <a:buChar char="●"/>
            </a:pPr>
            <a:r>
              <a:rPr lang="id"/>
              <a:t>Hal ini bisa dilakukan dengan function add milik DateTime</a:t>
            </a:r>
            <a:endParaRPr/>
          </a:p>
          <a:p>
            <a:pPr indent="-311150" lvl="0" marL="457200" rtl="0" algn="l">
              <a:spcBef>
                <a:spcPts val="0"/>
              </a:spcBef>
              <a:spcAft>
                <a:spcPts val="0"/>
              </a:spcAft>
              <a:buSzPts val="1300"/>
              <a:buChar char="●"/>
            </a:pPr>
            <a:r>
              <a:rPr lang="id"/>
              <a:t>Namun function add tersebut menerima parameter berupa DateInterval</a:t>
            </a:r>
            <a:endParaRPr/>
          </a:p>
          <a:p>
            <a:pPr indent="-311150" lvl="0" marL="457200" rtl="0" algn="l">
              <a:spcBef>
                <a:spcPts val="0"/>
              </a:spcBef>
              <a:spcAft>
                <a:spcPts val="0"/>
              </a:spcAft>
              <a:buSzPts val="1300"/>
              <a:buChar char="●"/>
            </a:pPr>
            <a:r>
              <a:rPr lang="id"/>
              <a:t>Saat menggunakan DateInterval duration, kita perlu menentukan berapa banyak kita menambah interval </a:t>
            </a:r>
            <a:endParaRPr/>
          </a:p>
          <a:p>
            <a:pPr indent="-311150" lvl="0" marL="457200" rtl="0" algn="l">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indent="-311150" lvl="0" marL="457200" rtl="0" algn="l">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DateTimeZone</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indent="-311150" lvl="0" marL="457200" rtl="0" algn="l">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Format DateTime</a:t>
            </a:r>
            <a:endParaRPr/>
          </a:p>
        </p:txBody>
      </p:sp>
      <p:sp>
        <p:nvSpPr>
          <p:cNvPr id="1301" name="Google Shape;1301;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representasi string dari DateTime yang sudah kita buat</a:t>
            </a:r>
            <a:endParaRPr/>
          </a:p>
          <a:p>
            <a:pPr indent="-311150" lvl="0" marL="457200" rtl="0" algn="l">
              <a:spcBef>
                <a:spcPts val="0"/>
              </a:spcBef>
              <a:spcAft>
                <a:spcPts val="0"/>
              </a:spcAft>
              <a:buSzPts val="1300"/>
              <a:buChar char="●"/>
            </a:pPr>
            <a:r>
              <a:rPr lang="id"/>
              <a:t>Hal ini bisa kita lakukan menggunakan function format()</a:t>
            </a:r>
            <a:endParaRPr/>
          </a:p>
          <a:p>
            <a:pPr indent="-311150" lvl="0" marL="457200" rtl="0" algn="l">
              <a:spcBef>
                <a:spcPts val="0"/>
              </a:spcBef>
              <a:spcAft>
                <a:spcPts val="0"/>
              </a:spcAft>
              <a:buSzPts val="1300"/>
              <a:buChar char="●"/>
            </a:pPr>
            <a:r>
              <a:rPr lang="id"/>
              <a:t>Function format() menerima argument berupa format string, ini bisa kita gunakan untuk memanipulasi cara kita menampilkan string format waktu</a:t>
            </a:r>
            <a:endParaRPr/>
          </a:p>
          <a:p>
            <a:pPr indent="-311150" lvl="0" marL="457200" rtl="0" algn="l">
              <a:spcBef>
                <a:spcPts val="0"/>
              </a:spcBef>
              <a:spcAft>
                <a:spcPts val="0"/>
              </a:spcAft>
              <a:buSzPts val="1300"/>
              <a:buChar char="●"/>
            </a:pPr>
            <a:r>
              <a:rPr lang="id"/>
              <a:t>Untuk detailnya kita bisa lihat di halaman dokumentasi resminya</a:t>
            </a:r>
            <a:endParaRPr/>
          </a:p>
          <a:p>
            <a:pPr indent="-311150" lvl="0" marL="457200" rtl="0" algn="l">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Properties</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Parse DateTime</a:t>
            </a:r>
            <a:endParaRPr/>
          </a:p>
        </p:txBody>
      </p:sp>
      <p:sp>
        <p:nvSpPr>
          <p:cNvPr id="1313" name="Google Shape;1313;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indent="-311150" lvl="0" marL="457200" rtl="0" algn="l">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Di </a:t>
            </a:r>
            <a:r>
              <a:rPr lang="id"/>
              <a:t>PHP</a:t>
            </a:r>
            <a:r>
              <a:rPr lang="id"/>
              <a:t>, 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 oleh </a:t>
            </a:r>
            <a:r>
              <a:rPr lang="id"/>
              <a:t>PHP</a:t>
            </a:r>
            <a:endParaRPr/>
          </a:p>
          <a:p>
            <a:pPr indent="-311150" lvl="0" marL="457200" rtl="0" algn="l">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biasanya terjadi di function</a:t>
            </a:r>
            <a:endParaRPr/>
          </a:p>
          <a:p>
            <a:pPr indent="-311150" lvl="0" marL="457200" rtl="0" algn="l">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function yang bisa menyebabkan exception, maka kita disarankan menggunakan try-catch expression di </a:t>
            </a:r>
            <a:r>
              <a:rPr lang="id"/>
              <a:t>PHP</a:t>
            </a:r>
            <a:endParaRPr/>
          </a:p>
          <a:p>
            <a:pPr indent="-311150" lvl="0" marL="457200" rtl="0" algn="l">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indent="-311150" lvl="0" marL="457200" rtl="0" algn="l">
              <a:spcBef>
                <a:spcPts val="0"/>
              </a:spcBef>
              <a:spcAft>
                <a:spcPts val="0"/>
              </a:spcAft>
              <a:buSzPts val="1300"/>
              <a:buChar char="●"/>
            </a:pPr>
            <a:r>
              <a:rPr lang="id"/>
              <a:t>Cara menggunakan try-catch expression di </a:t>
            </a:r>
            <a:r>
              <a:rPr lang="id"/>
              <a:t>PHP</a:t>
            </a:r>
            <a:r>
              <a:rPr lang="id"/>
              <a:t> sangat mudah, di block try, kita tinggal panggil method yang bisa menyebabkan exception, dan di block catch, kita bisa melakukan sesuatu jika terjadi exception</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 Keyword</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 Exception</a:t>
            </a:r>
            <a:endParaRPr/>
          </a:p>
        </p:txBody>
      </p:sp>
      <p:sp>
        <p:nvSpPr>
          <p:cNvPr id="1390" name="Google Shape;1390;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di PHP memiliki sebuah function bernama getTrace()</a:t>
            </a:r>
            <a:endParaRPr/>
          </a:p>
          <a:p>
            <a:pPr indent="-311150" lvl="0" marL="457200" rtl="0" algn="l">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indent="-311150" lvl="0" marL="457200" rtl="0" algn="l">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
        <p:nvSpPr>
          <p:cNvPr id="1407" name="Google Shape;1407;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regular expression yang kompatibel dengan bahasa pemrograman Perl</a:t>
            </a:r>
            <a:endParaRPr/>
          </a:p>
          <a:p>
            <a:pPr indent="-311150" lvl="0" marL="457200" rtl="0" algn="l">
              <a:spcBef>
                <a:spcPts val="0"/>
              </a:spcBef>
              <a:spcAft>
                <a:spcPts val="0"/>
              </a:spcAft>
              <a:buSzPts val="1300"/>
              <a:buChar char="●"/>
            </a:pPr>
            <a:r>
              <a:rPr lang="id"/>
              <a:t>Regular expression merupakan fitur yang digunakan untuk melakukan pencarian di string menggunakan pola tertentu</a:t>
            </a:r>
            <a:endParaRPr/>
          </a:p>
          <a:p>
            <a:pPr indent="-311150" lvl="0" marL="457200" rtl="0" algn="l">
              <a:spcBef>
                <a:spcPts val="0"/>
              </a:spcBef>
              <a:spcAft>
                <a:spcPts val="0"/>
              </a:spcAft>
              <a:buSzPts val="1300"/>
              <a:buChar char="●"/>
            </a:pPr>
            <a:r>
              <a:rPr lang="id"/>
              <a:t>Materi ini sebenarnya materi yang sangat panjang, sehingga disini kita akan bahas sedikit pengenalannya</a:t>
            </a:r>
            <a:endParaRPr/>
          </a:p>
          <a:p>
            <a:pPr indent="-311150" lvl="0" marL="457200" rtl="0" algn="l">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{641E72A1-1724-4139-9AEA-C8C7DCC8F19E}</a:tableStyleId>
              </a:tblPr>
              <a:tblGrid>
                <a:gridCol w="3619500"/>
                <a:gridCol w="3619500"/>
              </a:tblGrid>
              <a:tr h="381000">
                <a:tc>
                  <a:txBody>
                    <a:bodyPr/>
                    <a:lstStyle/>
                    <a:p>
                      <a:pPr indent="0" lvl="0" marL="0" rtl="0" algn="l">
                        <a:spcBef>
                          <a:spcPts val="0"/>
                        </a:spcBef>
                        <a:spcAft>
                          <a:spcPts val="0"/>
                        </a:spcAft>
                        <a:buNone/>
                      </a:pPr>
                      <a:r>
                        <a:rPr lang="id"/>
                        <a:t>Function Regular Expression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preg_match ($pattern ,$subject)</a:t>
                      </a:r>
                      <a:br>
                        <a:rPr lang="id"/>
                      </a:br>
                      <a:r>
                        <a:rPr lang="id"/>
                        <a:t>preg_match_all ($pattern ,$subject)</a:t>
                      </a:r>
                      <a:endParaRPr/>
                    </a:p>
                  </a:txBody>
                  <a:tcPr marT="91425" marB="91425" marR="91425" marL="91425"/>
                </a:tc>
                <a:tc>
                  <a:txBody>
                    <a:bodyPr/>
                    <a:lstStyle/>
                    <a:p>
                      <a:pPr indent="0" lvl="0" marL="0" rtl="0" algn="l">
                        <a:spcBef>
                          <a:spcPts val="0"/>
                        </a:spcBef>
                        <a:spcAft>
                          <a:spcPts val="0"/>
                        </a:spcAft>
                        <a:buNone/>
                      </a:pPr>
                      <a:r>
                        <a:rPr lang="id"/>
                        <a:t>Digunakan untuk mencari match pattern</a:t>
                      </a:r>
                      <a:endParaRPr/>
                    </a:p>
                  </a:txBody>
                  <a:tcPr marT="91425" marB="91425" marR="91425" marL="91425"/>
                </a:tc>
              </a:tr>
              <a:tr h="381000">
                <a:tc>
                  <a:txBody>
                    <a:bodyPr/>
                    <a:lstStyle/>
                    <a:p>
                      <a:pPr indent="0" lvl="0" marL="0" rtl="0" algn="l">
                        <a:spcBef>
                          <a:spcPts val="0"/>
                        </a:spcBef>
                        <a:spcAft>
                          <a:spcPts val="0"/>
                        </a:spcAft>
                        <a:buNone/>
                      </a:pPr>
                      <a:r>
                        <a:rPr lang="id"/>
                        <a:t>preg_replace ( $pattern , $replacement, $subject)</a:t>
                      </a:r>
                      <a:endParaRPr/>
                    </a:p>
                  </a:txBody>
                  <a:tcPr marT="91425" marB="91425" marR="91425" marL="91425"/>
                </a:tc>
                <a:tc>
                  <a:txBody>
                    <a:bodyPr/>
                    <a:lstStyle/>
                    <a:p>
                      <a:pPr indent="0" lvl="0" marL="0" rtl="0" algn="l">
                        <a:spcBef>
                          <a:spcPts val="0"/>
                        </a:spcBef>
                        <a:spcAft>
                          <a:spcPts val="0"/>
                        </a:spcAft>
                        <a:buNone/>
                      </a:pPr>
                      <a:r>
                        <a:rPr lang="id"/>
                        <a:t>Digunakan untuk mereplace semua pattern dengan replacement</a:t>
                      </a:r>
                      <a:endParaRPr/>
                    </a:p>
                  </a:txBody>
                  <a:tcPr marT="91425" marB="91425" marR="91425" marL="91425"/>
                </a:tc>
              </a:tr>
              <a:tr h="381000">
                <a:tc>
                  <a:txBody>
                    <a:bodyPr/>
                    <a:lstStyle/>
                    <a:p>
                      <a:pPr indent="0" lvl="0" marL="0" rtl="0" algn="l">
                        <a:spcBef>
                          <a:spcPts val="0"/>
                        </a:spcBef>
                        <a:spcAft>
                          <a:spcPts val="0"/>
                        </a:spcAft>
                        <a:buNone/>
                      </a:pPr>
                      <a:r>
                        <a:rPr lang="id"/>
                        <a:t>preg_split ( $pattern , $subject)</a:t>
                      </a:r>
                      <a:endParaRPr/>
                    </a:p>
                  </a:txBody>
                  <a:tcPr marT="91425" marB="91425" marR="91425" marL="91425"/>
                </a:tc>
                <a:tc>
                  <a:txBody>
                    <a:bodyPr/>
                    <a:lstStyle/>
                    <a:p>
                      <a:pPr indent="0" lvl="0" marL="0" rtl="0" algn="l">
                        <a:spcBef>
                          <a:spcPts val="0"/>
                        </a:spcBef>
                        <a:spcAft>
                          <a:spcPts val="0"/>
                        </a:spcAft>
                        <a:buNone/>
                      </a:pPr>
                      <a:r>
                        <a:rPr lang="id"/>
                        <a:t>Digunakan untuk memotong dengan pattern menjadi array</a:t>
                      </a:r>
                      <a:endParaRPr/>
                    </a:p>
                  </a:txBody>
                  <a:tcPr marT="91425" marB="91425" marR="91425" marL="91425"/>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Type Declaration</a:t>
            </a:r>
            <a:endParaRPr/>
          </a:p>
        </p:txBody>
      </p:sp>
      <p:sp>
        <p:nvSpPr>
          <p:cNvPr id="216" name="Google Shape;21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di function, di properties pun, kita bisa membuat type declaration</a:t>
            </a:r>
            <a:endParaRPr/>
          </a:p>
          <a:p>
            <a:pPr indent="-311150" lvl="0" marL="457200" rtl="0" algn="l">
              <a:spcBef>
                <a:spcPts val="0"/>
              </a:spcBef>
              <a:spcAft>
                <a:spcPts val="0"/>
              </a:spcAft>
              <a:buSzPts val="1300"/>
              <a:buChar char="●"/>
            </a:pPr>
            <a:r>
              <a:rPr lang="id"/>
              <a:t>Ini membuat PHP otomatis mengecek tipe data yang sesuai dengan type declaration yang telah ditentukan</a:t>
            </a:r>
            <a:endParaRPr/>
          </a:p>
          <a:p>
            <a:pPr indent="-311150" lvl="0" marL="457200" rtl="0" algn="l">
              <a:spcBef>
                <a:spcPts val="0"/>
              </a:spcBef>
              <a:spcAft>
                <a:spcPts val="0"/>
              </a:spcAft>
              <a:buSzPts val="1300"/>
              <a:buChar char="●"/>
            </a:pPr>
            <a:r>
              <a:rPr lang="id"/>
              <a:t>Jika kita mencoba mengubah properties dengan type yang berbeda, maka otomatis akan error</a:t>
            </a:r>
            <a:endParaRPr/>
          </a:p>
          <a:p>
            <a:pPr indent="-311150" lvl="0" marL="457200" rtl="0" algn="l">
              <a:spcBef>
                <a:spcPts val="0"/>
              </a:spcBef>
              <a:spcAft>
                <a:spcPts val="0"/>
              </a:spcAft>
              <a:buSzPts val="1300"/>
              <a:buChar char="●"/>
            </a:pPr>
            <a:r>
              <a:rPr lang="id"/>
              <a:t>Ingat, bahwa PHP memiliki fitur type </a:t>
            </a:r>
            <a:r>
              <a:rPr lang="id"/>
              <a:t>juggling</a:t>
            </a:r>
            <a:r>
              <a:rPr lang="id"/>
              <a:t>, yang secara otomatis bisa mengkonversi ke tipe data lain</a:t>
            </a:r>
            <a:endParaRPr/>
          </a:p>
          <a:p>
            <a:pPr indent="-311150" lvl="0" marL="457200" rtl="0" algn="l">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443" name="Google Shape;1443;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membaca struktur kode pada saat aplikasi sedang berjalan</a:t>
            </a:r>
            <a:endParaRPr/>
          </a:p>
          <a:p>
            <a:pPr indent="-311150" lvl="0" marL="457200" rtl="0" algn="l">
              <a:spcBef>
                <a:spcPts val="0"/>
              </a:spcBef>
              <a:spcAft>
                <a:spcPts val="0"/>
              </a:spcAft>
              <a:buSzPts val="1300"/>
              <a:buChar char="●"/>
            </a:pPr>
            <a:r>
              <a:rPr lang="id"/>
              <a:t>Reflection adalah materi yang sangat panjang dan banyak, sehingga disini kita hanya akan membahas perkenalannya saja</a:t>
            </a:r>
            <a:endParaRPr/>
          </a:p>
          <a:p>
            <a:pPr indent="-311150" lvl="0" marL="457200" rtl="0" algn="l">
              <a:spcBef>
                <a:spcPts val="0"/>
              </a:spcBef>
              <a:spcAft>
                <a:spcPts val="0"/>
              </a:spcAft>
              <a:buSzPts val="1300"/>
              <a:buChar char="●"/>
            </a:pPr>
            <a:r>
              <a:rPr lang="id"/>
              <a:t>Reflection adalah fitur yang biasanya digunakan saat kita membuat framework</a:t>
            </a:r>
            <a:endParaRPr/>
          </a:p>
          <a:p>
            <a:pPr indent="-311150" lvl="0" marL="457200" rtl="0" algn="l">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Studi Kasus : Membuat Validation Framework</a:t>
            </a:r>
            <a:endParaRPr/>
          </a:p>
        </p:txBody>
      </p:sp>
      <p:sp>
        <p:nvSpPr>
          <p:cNvPr id="1449" name="Google Shape;1449;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akan coba melakukan studi kasus menggunakan Reflection</a:t>
            </a:r>
            <a:endParaRPr/>
          </a:p>
          <a:p>
            <a:pPr indent="-311150" lvl="0" marL="457200" rtl="0" algn="l">
              <a:spcBef>
                <a:spcPts val="0"/>
              </a:spcBef>
              <a:spcAft>
                <a:spcPts val="0"/>
              </a:spcAft>
              <a:buSzPts val="1300"/>
              <a:buChar char="●"/>
            </a:pPr>
            <a:r>
              <a:rPr lang="id"/>
              <a:t>Kita akan membuat validation framework menggunakan reflection</a:t>
            </a:r>
            <a:endParaRPr/>
          </a:p>
          <a:p>
            <a:pPr indent="-311150" lvl="0" marL="457200" rtl="0" algn="l">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indent="-311150" lvl="0" marL="457200" rtl="0" algn="l">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72" name="Google Shape;1472;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Properties Value</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di properties juga kita bisa langsung mengisi value nya</a:t>
            </a:r>
            <a:endParaRPr/>
          </a:p>
          <a:p>
            <a:pPr indent="-311150" lvl="0" marL="457200" rtl="0" algn="l">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 Properties</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indent="-311150" lvl="0" marL="457200" rtl="0" algn="l">
              <a:spcBef>
                <a:spcPts val="0"/>
              </a:spcBef>
              <a:spcAft>
                <a:spcPts val="0"/>
              </a:spcAft>
              <a:buSzPts val="1300"/>
              <a:buChar char="●"/>
            </a:pPr>
            <a:r>
              <a:rPr lang="id"/>
              <a:t>Di PHP 7.4 dikenalkan nullable type, jadi kita bisa mengirim data null ke properties atau function arguments</a:t>
            </a:r>
            <a:endParaRPr/>
          </a:p>
          <a:p>
            <a:pPr indent="-311150" lvl="0" marL="457200" rtl="0" algn="l">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257" name="Google Shape;25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properties, kita juga bisa menambahkan function ke object</a:t>
            </a:r>
            <a:endParaRPr/>
          </a:p>
          <a:p>
            <a:pPr indent="-311150" lvl="0" marL="457200" rtl="0" algn="l">
              <a:spcBef>
                <a:spcPts val="0"/>
              </a:spcBef>
              <a:spcAft>
                <a:spcPts val="0"/>
              </a:spcAft>
              <a:buSzPts val="1300"/>
              <a:buChar char="●"/>
            </a:pPr>
            <a:r>
              <a:rPr lang="id"/>
              <a:t>Cara dengan mendeklarasikan function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dan parameter</a:t>
            </a:r>
            <a:endParaRPr/>
          </a:p>
          <a:p>
            <a:pPr indent="-311150" lvl="0" marL="457200" rtl="0" algn="l">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280" name="Google Shape;280;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function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297" name="Google Shape;29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di class bisa diubah, mirip seperti variable</a:t>
            </a:r>
            <a:endParaRPr/>
          </a:p>
          <a:p>
            <a:pPr indent="-311150" lvl="0" marL="457200" rtl="0" algn="l">
              <a:spcBef>
                <a:spcPts val="0"/>
              </a:spcBef>
              <a:spcAft>
                <a:spcPts val="0"/>
              </a:spcAft>
              <a:buSzPts val="1300"/>
              <a:buChar char="●"/>
            </a:pPr>
            <a:r>
              <a:rPr lang="id"/>
              <a:t>Di class juga kita membuat constant, data yang tidak bisa diubah</a:t>
            </a:r>
            <a:endParaRPr/>
          </a:p>
          <a:p>
            <a:pPr indent="-311150" lvl="0" marL="457200" rtl="0" algn="l">
              <a:spcBef>
                <a:spcPts val="0"/>
              </a:spcBef>
              <a:spcAft>
                <a:spcPts val="0"/>
              </a:spcAft>
              <a:buSzPts val="1300"/>
              <a:buChar char="●"/>
            </a:pPr>
            <a:r>
              <a:rPr lang="id"/>
              <a:t>Di materi PHP Dasar, kita belajar untuk membuat constant itu perlu menggunakan function define()</a:t>
            </a:r>
            <a:endParaRPr/>
          </a:p>
          <a:p>
            <a:pPr indent="-311150" lvl="0" marL="457200" rtl="0" algn="l">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https://www.udemy.com/course/pemrograman-php-pemula-sampai-mahir/?referralCode=FB1EE79284AE417D17C5</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vs Constant</a:t>
            </a:r>
            <a:endParaRPr/>
          </a:p>
        </p:txBody>
      </p:sp>
      <p:sp>
        <p:nvSpPr>
          <p:cNvPr id="326" name="Google Shape;32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indent="-311150" lvl="0" marL="457200" rtl="0" algn="l">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indent="-311150" lvl="0" marL="457200" rtl="0" algn="l">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
        <p:nvSpPr>
          <p:cNvPr id="332" name="Google Shape;332;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di dalam class (misal di function) kita ingin mengakses constant, kita perlu mengakses menggunakan NamaClass::NAMA_CONSTANT</a:t>
            </a:r>
            <a:endParaRPr/>
          </a:p>
          <a:p>
            <a:pPr indent="-311150" lvl="0" marL="457200" rtl="0" algn="l">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349" name="Google Shape;349;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function, karena kita menggunakan kurung ()</a:t>
            </a:r>
            <a:endParaRPr/>
          </a:p>
          <a:p>
            <a:pPr indent="-311150" lvl="0" marL="457200" rtl="0" algn="l">
              <a:spcBef>
                <a:spcPts val="0"/>
              </a:spcBef>
              <a:spcAft>
                <a:spcPts val="0"/>
              </a:spcAft>
              <a:buSzPts val="1300"/>
              <a:buChar char="●"/>
            </a:pPr>
            <a:r>
              <a:rPr lang="id"/>
              <a:t>Di dalam class </a:t>
            </a:r>
            <a:r>
              <a:rPr lang="id"/>
              <a:t>PHP</a:t>
            </a:r>
            <a:r>
              <a:rPr lang="id"/>
              <a:t>, kita bisa membuat constructor, constructor adalah function  yang akan dipanggil saat pertama kali Object dibuat.</a:t>
            </a:r>
            <a:endParaRPr/>
          </a:p>
          <a:p>
            <a:pPr indent="-311150" lvl="0" marL="457200" rtl="0" algn="l">
              <a:spcBef>
                <a:spcPts val="0"/>
              </a:spcBef>
              <a:spcAft>
                <a:spcPts val="0"/>
              </a:spcAft>
              <a:buSzPts val="1300"/>
              <a:buChar char="●"/>
            </a:pPr>
            <a:r>
              <a:rPr lang="id"/>
              <a:t>Mirip seperti di function, kita bisa memberi parameter pada constructor</a:t>
            </a:r>
            <a:endParaRPr/>
          </a:p>
          <a:p>
            <a:pPr indent="-311150" lvl="0" marL="457200" rtl="0" algn="l">
              <a:spcBef>
                <a:spcPts val="0"/>
              </a:spcBef>
              <a:spcAft>
                <a:spcPts val="0"/>
              </a:spcAft>
              <a:buSzPts val="1300"/>
              <a:buChar char="●"/>
            </a:pPr>
            <a:r>
              <a:rPr lang="id"/>
              <a:t>Nama constructor di PHP haruslah __construct()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Inheritance, Polymorphism </a:t>
            </a:r>
            <a:endParaRPr/>
          </a:p>
          <a:p>
            <a:pPr indent="-311150" lvl="0" marL="457200" rtl="0" algn="l">
              <a:spcBef>
                <a:spcPts val="0"/>
              </a:spcBef>
              <a:spcAft>
                <a:spcPts val="0"/>
              </a:spcAft>
              <a:buSzPts val="1300"/>
              <a:buChar char="●"/>
            </a:pPr>
            <a:r>
              <a:rPr lang="id"/>
              <a:t>Interface</a:t>
            </a:r>
            <a:r>
              <a:rPr lang="id"/>
              <a:t>,</a:t>
            </a:r>
            <a:r>
              <a:rPr lang="id"/>
              <a:t> Trait</a:t>
            </a:r>
            <a:endParaRPr/>
          </a:p>
          <a:p>
            <a:pPr indent="-311150" lvl="0" marL="457200" rtl="0" algn="l">
              <a:spcBef>
                <a:spcPts val="0"/>
              </a:spcBef>
              <a:spcAft>
                <a:spcPts val="0"/>
              </a:spcAft>
              <a:buSzPts val="1300"/>
              <a:buChar char="●"/>
            </a:pPr>
            <a:r>
              <a:rPr lang="id"/>
              <a:t>Error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
        <p:nvSpPr>
          <p:cNvPr id="372" name="Google Shape;37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constructor adalah function yang akan dipanggil ketika object dibuat</a:t>
            </a:r>
            <a:endParaRPr/>
          </a:p>
          <a:p>
            <a:pPr indent="-311150" lvl="0" marL="457200" rtl="0" algn="l">
              <a:spcBef>
                <a:spcPts val="0"/>
              </a:spcBef>
              <a:spcAft>
                <a:spcPts val="0"/>
              </a:spcAft>
              <a:buSzPts val="1300"/>
              <a:buChar char="●"/>
            </a:pPr>
            <a:r>
              <a:rPr lang="id"/>
              <a:t>Destructor adalah function yang akan dipanggil ketika object dihapus dari memory</a:t>
            </a:r>
            <a:endParaRPr/>
          </a:p>
          <a:p>
            <a:pPr indent="-311150" lvl="0" marL="457200" rtl="0" algn="l">
              <a:spcBef>
                <a:spcPts val="0"/>
              </a:spcBef>
              <a:spcAft>
                <a:spcPts val="0"/>
              </a:spcAft>
              <a:buSzPts val="1300"/>
              <a:buChar char="●"/>
            </a:pPr>
            <a:r>
              <a:rPr lang="id"/>
              <a:t>Biasanya ketika object tersebut sudah tidak lagi digunakan, atau ketika aplikasi akan mati</a:t>
            </a:r>
            <a:endParaRPr/>
          </a:p>
          <a:p>
            <a:pPr indent="-311150" lvl="0" marL="457200" rtl="0" algn="l">
              <a:spcBef>
                <a:spcPts val="0"/>
              </a:spcBef>
              <a:spcAft>
                <a:spcPts val="0"/>
              </a:spcAft>
              <a:buSzPts val="1300"/>
              <a:buChar char="●"/>
            </a:pPr>
            <a:r>
              <a:rPr lang="id"/>
              <a:t>Untuk membuat function destructor, kita bisa menggunakan nama function __destruct()</a:t>
            </a:r>
            <a:endParaRPr/>
          </a:p>
          <a:p>
            <a:pPr indent="-311150" lvl="0" marL="457200" rtl="0" algn="l">
              <a:spcBef>
                <a:spcPts val="0"/>
              </a:spcBef>
              <a:spcAft>
                <a:spcPts val="0"/>
              </a:spcAft>
              <a:buSzPts val="1300"/>
              <a:buChar char="●"/>
            </a:pPr>
            <a:r>
              <a:rPr lang="id"/>
              <a:t>Khusus untuk destructor, kita tidak boleh menambahkan function argument</a:t>
            </a:r>
            <a:endParaRPr/>
          </a:p>
          <a:p>
            <a:pPr indent="-311150" lvl="0" marL="457200" rtl="0" algn="l">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89" name="Google Shape;38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properties dan function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
        <p:nvSpPr>
          <p:cNvPr id="412" name="Google Shape;412;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bisa dipastikan kita akan banyak sekali membuat class</a:t>
            </a:r>
            <a:endParaRPr/>
          </a:p>
          <a:p>
            <a:pPr indent="-311150" lvl="0" marL="457200" rtl="0" algn="l">
              <a:spcBef>
                <a:spcPts val="0"/>
              </a:spcBef>
              <a:spcAft>
                <a:spcPts val="0"/>
              </a:spcAft>
              <a:buSzPts val="1300"/>
              <a:buChar char="●"/>
            </a:pPr>
            <a:r>
              <a:rPr lang="id"/>
              <a:t>Jika class terlalu banyak, kadang akan menyulitkan kita untuk mencari atau mengklasifikasikan jenis-jenis class</a:t>
            </a:r>
            <a:endParaRPr/>
          </a:p>
          <a:p>
            <a:pPr indent="-311150" lvl="0" marL="457200" rtl="0" algn="l">
              <a:spcBef>
                <a:spcPts val="0"/>
              </a:spcBef>
              <a:spcAft>
                <a:spcPts val="0"/>
              </a:spcAft>
              <a:buSzPts val="1300"/>
              <a:buChar char="●"/>
            </a:pPr>
            <a:r>
              <a:rPr lang="id"/>
              <a:t>PHP memiliki fitur namespace, dimana kita bisa menyimpan class-class kita di dalam namespace</a:t>
            </a:r>
            <a:endParaRPr/>
          </a:p>
          <a:p>
            <a:pPr indent="-311150" lvl="0" marL="457200" rtl="0" algn="l">
              <a:spcBef>
                <a:spcPts val="0"/>
              </a:spcBef>
              <a:spcAft>
                <a:spcPts val="0"/>
              </a:spcAft>
              <a:buSzPts val="1300"/>
              <a:buChar char="●"/>
            </a:pPr>
            <a:r>
              <a:rPr lang="id"/>
              <a:t>Namespace bisa nested, dan jika kita ingin mengakses class yang terdapat di namespace, kita perlu menyebutkan nama namespace nya</a:t>
            </a:r>
            <a:endParaRPr/>
          </a:p>
          <a:p>
            <a:pPr indent="-311150" lvl="0" marL="457200" rtl="0" algn="l">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Namespace</a:t>
            </a:r>
            <a:endParaRPr/>
          </a:p>
        </p:txBody>
      </p:sp>
      <p:sp>
        <p:nvSpPr>
          <p:cNvPr id="424" name="Google Shape;42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namespace, kita bisa menggunakan kata kunci namespace</a:t>
            </a:r>
            <a:endParaRPr/>
          </a:p>
          <a:p>
            <a:pPr indent="-311150" lvl="0" marL="457200" rtl="0" algn="l">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OOP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dan Constant di Namespace</a:t>
            </a:r>
            <a:endParaRPr/>
          </a:p>
        </p:txBody>
      </p:sp>
      <p:sp>
        <p:nvSpPr>
          <p:cNvPr id="442" name="Google Shape;44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kita juga menggunakan function dan constant di namespace</a:t>
            </a:r>
            <a:endParaRPr/>
          </a:p>
          <a:p>
            <a:pPr indent="-311150" lvl="0" marL="457200" rtl="0" algn="l">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Namespace</a:t>
            </a:r>
            <a:endParaRPr/>
          </a:p>
        </p:txBody>
      </p:sp>
      <p:sp>
        <p:nvSpPr>
          <p:cNvPr id="454" name="Google Shape;45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kode di PHP sebenarnya itu disimpan di global namespace</a:t>
            </a:r>
            <a:endParaRPr/>
          </a:p>
          <a:p>
            <a:pPr indent="-311150" lvl="0" marL="457200" rtl="0" algn="l">
              <a:spcBef>
                <a:spcPts val="0"/>
              </a:spcBef>
              <a:spcAft>
                <a:spcPts val="0"/>
              </a:spcAft>
              <a:buSzPts val="1300"/>
              <a:buChar char="●"/>
            </a:pPr>
            <a:r>
              <a:rPr lang="id"/>
              <a:t>Global namespace adalah namespace yang tidak memiliki nama namespace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 Keyword</a:t>
            </a:r>
            <a:endParaRPr/>
          </a:p>
        </p:txBody>
      </p:sp>
      <p:sp>
        <p:nvSpPr>
          <p:cNvPr id="471" name="Google Shape;471;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indent="-311150" lvl="0" marL="457200" rtl="0" algn="l">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indent="-311150" lvl="0" marL="457200" rtl="0" algn="l">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483" name="Google Shape;483;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use, artinya kita tidak perlu lagi menggunakan nama namespace diawal class ketika kita ingin membuat class tersebut</a:t>
            </a:r>
            <a:endParaRPr/>
          </a:p>
          <a:p>
            <a:pPr indent="-311150" lvl="0" marL="457200" rtl="0" algn="l">
              <a:spcBef>
                <a:spcPts val="0"/>
              </a:spcBef>
              <a:spcAft>
                <a:spcPts val="0"/>
              </a:spcAft>
              <a:buSzPts val="1300"/>
              <a:buChar char="●"/>
            </a:pPr>
            <a:r>
              <a:rPr lang="id"/>
              <a:t>Namun bagaimana jika kita ternyata nama class nya sama?</a:t>
            </a:r>
            <a:endParaRPr/>
          </a:p>
          <a:p>
            <a:pPr indent="-311150" lvl="0" marL="457200" rtl="0" algn="l">
              <a:spcBef>
                <a:spcPts val="0"/>
              </a:spcBef>
              <a:spcAft>
                <a:spcPts val="0"/>
              </a:spcAft>
              <a:buSzPts val="1300"/>
              <a:buChar char="●"/>
            </a:pPr>
            <a:r>
              <a:rPr lang="id"/>
              <a:t>Untungnya PHP memiliki fitur yang namanya alias</a:t>
            </a:r>
            <a:endParaRPr/>
          </a:p>
          <a:p>
            <a:pPr indent="-311150" lvl="0" marL="457200" rtl="0" algn="l">
              <a:spcBef>
                <a:spcPts val="0"/>
              </a:spcBef>
              <a:spcAft>
                <a:spcPts val="0"/>
              </a:spcAft>
              <a:buSzPts val="1300"/>
              <a:buChar char="●"/>
            </a:pPr>
            <a:r>
              <a:rPr lang="id"/>
              <a:t>Alias adalah kemampuan membuat nama lain dari class, function atau constant yang ada</a:t>
            </a:r>
            <a:endParaRPr/>
          </a:p>
          <a:p>
            <a:pPr indent="-311150" lvl="0" marL="457200" rtl="0" algn="l">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use Declaration</a:t>
            </a:r>
            <a:endParaRPr/>
          </a:p>
        </p:txBody>
      </p:sp>
      <p:sp>
        <p:nvSpPr>
          <p:cNvPr id="495" name="Google Shape;49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import banyak hal di satu namespace yang sama</a:t>
            </a:r>
            <a:endParaRPr/>
          </a:p>
          <a:p>
            <a:pPr indent="-311150" lvl="0" marL="457200" rtl="0" algn="l">
              <a:spcBef>
                <a:spcPts val="0"/>
              </a:spcBef>
              <a:spcAft>
                <a:spcPts val="0"/>
              </a:spcAft>
              <a:buSzPts val="1300"/>
              <a:buChar char="●"/>
            </a:pPr>
            <a:r>
              <a:rPr lang="id"/>
              <a:t>PHP memiliki fitur grup use, dimana kita bisa import beberapa class, function atau constant dalam satu perintah use</a:t>
            </a:r>
            <a:endParaRPr/>
          </a:p>
          <a:p>
            <a:pPr indent="-311150" lvl="0" marL="457200" rtl="0" algn="l">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
        <p:nvSpPr>
          <p:cNvPr id="512" name="Google Shape;51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Visibility / </a:t>
            </a:r>
            <a:r>
              <a:rPr lang="id"/>
              <a:t>Access modifier adalah kemampuan properties, function dan constant dapat diakses dari mana saja</a:t>
            </a:r>
            <a:endParaRPr/>
          </a:p>
          <a:p>
            <a:pPr indent="-311150" lvl="0" marL="457200" rtl="0" algn="l">
              <a:spcBef>
                <a:spcPts val="0"/>
              </a:spcBef>
              <a:spcAft>
                <a:spcPts val="0"/>
              </a:spcAft>
              <a:buSzPts val="1300"/>
              <a:buChar char="●"/>
            </a:pPr>
            <a:r>
              <a:rPr lang="id"/>
              <a:t>Secara default, properties, function dan constant yang kita buat di dalam class bisa diakses dari mana saja, atau artinya dia adalah public</a:t>
            </a:r>
            <a:endParaRPr/>
          </a:p>
          <a:p>
            <a:pPr indent="-311150" lvl="0" marL="457200" rtl="0" algn="l">
              <a:spcBef>
                <a:spcPts val="0"/>
              </a:spcBef>
              <a:spcAft>
                <a:spcPts val="0"/>
              </a:spcAft>
              <a:buSzPts val="1300"/>
              <a:buChar char="●"/>
            </a:pPr>
            <a:r>
              <a:rPr lang="id"/>
              <a:t>Selain public, masih ada beberapa visibility lainnya</a:t>
            </a:r>
            <a:endParaRPr/>
          </a:p>
          <a:p>
            <a:pPr indent="-311150" lvl="0" marL="457200" rtl="0" algn="l">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3000000" cy="3000000"/>
        </p:xfrm>
        <a:graphic>
          <a:graphicData uri="http://schemas.openxmlformats.org/drawingml/2006/table">
            <a:tbl>
              <a:tblPr>
                <a:noFill/>
                <a:tableStyleId>{641E72A1-1724-4139-9AEA-C8C7DCC8F19E}</a:tableStyleId>
              </a:tblPr>
              <a:tblGrid>
                <a:gridCol w="1447800"/>
                <a:gridCol w="1447800"/>
                <a:gridCol w="1447800"/>
                <a:gridCol w="1447800"/>
              </a:tblGrid>
              <a:tr h="381000">
                <a:tc>
                  <a:txBody>
                    <a:bodyPr/>
                    <a:lstStyle/>
                    <a:p>
                      <a:pPr indent="0" lvl="0" marL="0" rtl="0" algn="l">
                        <a:spcBef>
                          <a:spcPts val="0"/>
                        </a:spcBef>
                        <a:spcAft>
                          <a:spcPts val="0"/>
                        </a:spcAft>
                        <a:buNone/>
                      </a:pPr>
                      <a:r>
                        <a:rPr lang="id"/>
                        <a:t>Modifier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Subclass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World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Overriding</a:t>
            </a:r>
            <a:endParaRPr/>
          </a:p>
        </p:txBody>
      </p:sp>
      <p:sp>
        <p:nvSpPr>
          <p:cNvPr id="541" name="Google Shape;54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overriding adalah kemampuan mendeklarasikan ulang function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 Keyword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a:t>
            </a:r>
            <a:r>
              <a:rPr lang="id"/>
              <a:t> Keyword</a:t>
            </a:r>
            <a:endParaRPr/>
          </a:p>
        </p:txBody>
      </p:sp>
      <p:sp>
        <p:nvSpPr>
          <p:cNvPr id="564" name="Google Shape;56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function yang terdapat di class parent yang sudah terlanjur kita override di class child</a:t>
            </a:r>
            <a:endParaRPr/>
          </a:p>
          <a:p>
            <a:pPr indent="-311150" lvl="0" marL="457200" rtl="0" algn="l">
              <a:spcBef>
                <a:spcPts val="0"/>
              </a:spcBef>
              <a:spcAft>
                <a:spcPts val="0"/>
              </a:spcAft>
              <a:buSzPts val="1300"/>
              <a:buChar char="●"/>
            </a:pPr>
            <a:r>
              <a:rPr lang="id"/>
              <a:t>Untuk mengakses function milik class parent, kita bisa menggunakan kata kunci parent</a:t>
            </a:r>
            <a:endParaRPr/>
          </a:p>
          <a:p>
            <a:pPr indent="-311150" lvl="0" marL="457200" rtl="0" algn="l">
              <a:spcBef>
                <a:spcPts val="0"/>
              </a:spcBef>
              <a:spcAft>
                <a:spcPts val="0"/>
              </a:spcAft>
              <a:buSzPts val="1300"/>
              <a:buChar char="●"/>
            </a:pPr>
            <a:r>
              <a:rPr lang="id"/>
              <a:t>Sederhananya, parent digunakan untuk mengakses class parent</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
        <p:nvSpPr>
          <p:cNvPr id="582" name="Google Shape;582;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constructor sama seperti function, maka constructor-pun bisa kita deklarasikan ulang di class Child nya</a:t>
            </a:r>
            <a:endParaRPr/>
          </a:p>
          <a:p>
            <a:pPr indent="-311150" lvl="0" marL="457200" rtl="0" algn="l">
              <a:spcBef>
                <a:spcPts val="0"/>
              </a:spcBef>
              <a:spcAft>
                <a:spcPts val="0"/>
              </a:spcAft>
              <a:buSzPts val="1300"/>
              <a:buChar char="●"/>
            </a:pPr>
            <a:r>
              <a:rPr lang="id"/>
              <a:t>Sebenarnya di PHP, kita bisa meng-override function dengan arguments yang berbeda, namun sangat tidak disarankan</a:t>
            </a:r>
            <a:endParaRPr/>
          </a:p>
          <a:p>
            <a:pPr indent="-311150" lvl="0" marL="457200" rtl="0" algn="l">
              <a:spcBef>
                <a:spcPts val="0"/>
              </a:spcBef>
              <a:spcAft>
                <a:spcPts val="0"/>
              </a:spcAft>
              <a:buSzPts val="1300"/>
              <a:buChar char="●"/>
            </a:pPr>
            <a:r>
              <a:rPr lang="id"/>
              <a:t>Jika kita melakukan override function dengan arguments berbeda, maka PHP akan menampilkan WARNING</a:t>
            </a:r>
            <a:endParaRPr/>
          </a:p>
          <a:p>
            <a:pPr indent="-311150" lvl="0" marL="457200" rtl="0" algn="l">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a:t>
            </a:r>
            <a:r>
              <a:rPr lang="id"/>
              <a:t>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611" name="Google Shape;611;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640" name="Google Shape;640;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cara melakukan konversi tipe data bukan class</a:t>
            </a:r>
            <a:endParaRPr/>
          </a:p>
          <a:p>
            <a:pPr indent="-311150" lvl="0" marL="457200" rtl="0" algn="l">
              <a:spcBef>
                <a:spcPts val="0"/>
              </a:spcBef>
              <a:spcAft>
                <a:spcPts val="0"/>
              </a:spcAft>
              <a:buSzPts val="1300"/>
              <a:buChar char="●"/>
            </a:pPr>
            <a:r>
              <a:rPr lang="id"/>
              <a:t>Khusus untuk tipe data object, kita tidak perlu melakukan konversi secara eksplisit</a:t>
            </a:r>
            <a:endParaRPr/>
          </a:p>
          <a:p>
            <a:pPr indent="-311150" lvl="0" marL="457200" rtl="0" algn="l">
              <a:spcBef>
                <a:spcPts val="0"/>
              </a:spcBef>
              <a:spcAft>
                <a:spcPts val="0"/>
              </a:spcAft>
              <a:buSzPts val="1300"/>
              <a:buChar char="●"/>
            </a:pPr>
            <a:r>
              <a:rPr lang="id"/>
              <a:t>Namun agar aman, sebelum melakukan casts, pastikan kita melakukan type check (pengecekan tipe data), dengan menggunakan kata kunci instanceof</a:t>
            </a:r>
            <a:endParaRPr/>
          </a:p>
          <a:p>
            <a:pPr indent="-311150" lvl="0" marL="457200" rtl="0" algn="l">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57" name="Google Shape;657;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